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14"/>
  </p:notesMasterIdLst>
  <p:sldIdLst>
    <p:sldId id="256" r:id="rId2"/>
    <p:sldId id="265" r:id="rId3"/>
    <p:sldId id="266" r:id="rId4"/>
    <p:sldId id="268" r:id="rId5"/>
    <p:sldId id="267" r:id="rId6"/>
    <p:sldId id="257" r:id="rId7"/>
    <p:sldId id="258" r:id="rId8"/>
    <p:sldId id="259" r:id="rId9"/>
    <p:sldId id="260" r:id="rId10"/>
    <p:sldId id="261" r:id="rId11"/>
    <p:sldId id="263" r:id="rId12"/>
    <p:sldId id="264" r:id="rId1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5"/>
    <p:restoredTop sz="91517"/>
  </p:normalViewPr>
  <p:slideViewPr>
    <p:cSldViewPr snapToGrid="0" snapToObjects="1">
      <p:cViewPr varScale="1">
        <p:scale>
          <a:sx n="102" d="100"/>
          <a:sy n="102" d="100"/>
        </p:scale>
        <p:origin x="-1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B:Documents:raulangeloterodiaz:raulangeloterodiaz:LABORAL:clases:uvm:federalismo:PRESUPUESTO%202018%20ANALI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INGRESOS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2000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Hoja1!$B$36:$B$41</c:f>
              <c:strCache>
                <c:ptCount val="6"/>
                <c:pt idx="0">
                  <c:v>OTROS</c:v>
                </c:pt>
                <c:pt idx="1">
                  <c:v>ISR</c:v>
                </c:pt>
                <c:pt idx="2">
                  <c:v>IVA</c:v>
                </c:pt>
                <c:pt idx="3">
                  <c:v>PETROLERO</c:v>
                </c:pt>
                <c:pt idx="4">
                  <c:v>CFE</c:v>
                </c:pt>
                <c:pt idx="5">
                  <c:v>FINANCIAMIENTO</c:v>
                </c:pt>
              </c:strCache>
            </c:strRef>
          </c:cat>
          <c:val>
            <c:numRef>
              <c:f>Hoja1!$C$36:$C$41</c:f>
              <c:numCache>
                <c:formatCode>_-* #,##0.00_-;\-* #,##0.00_-;_-* "-"??_-;_-@_-</c:formatCode>
                <c:ptCount val="6"/>
                <c:pt idx="0">
                  <c:v>702762.8999999994</c:v>
                </c:pt>
                <c:pt idx="1">
                  <c:v>1.4193773E6</c:v>
                </c:pt>
                <c:pt idx="2">
                  <c:v>794059.7</c:v>
                </c:pt>
                <c:pt idx="3">
                  <c:v>1.0543797E6</c:v>
                </c:pt>
                <c:pt idx="4">
                  <c:v>338954.0</c:v>
                </c:pt>
                <c:pt idx="5">
                  <c:v>527978.7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CLASIFICADOR POR OBJETO DE</a:t>
            </a:r>
            <a:r>
              <a:rPr lang="es-ES" baseline="0"/>
              <a:t> GASTO</a:t>
            </a:r>
            <a:endParaRPr lang="es-ES"/>
          </a:p>
        </c:rich>
      </c:tx>
      <c:layout/>
      <c:overlay val="0"/>
    </c:title>
    <c:autoTitleDeleted val="0"/>
    <c:view3D>
      <c:rotX val="30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Hoja1!$A$12:$A$20</c:f>
              <c:strCache>
                <c:ptCount val="9"/>
                <c:pt idx="0">
                  <c:v>SERVICIOS PERSONALES</c:v>
                </c:pt>
                <c:pt idx="1">
                  <c:v>MATERIALES Y SUMINISTROS</c:v>
                </c:pt>
                <c:pt idx="2">
                  <c:v>SERVICIOS GENERALES</c:v>
                </c:pt>
                <c:pt idx="3">
                  <c:v>TRANSFERENCIAS</c:v>
                </c:pt>
                <c:pt idx="4">
                  <c:v>BIENES MUEBLES</c:v>
                </c:pt>
                <c:pt idx="5">
                  <c:v>INVERSION PUBLICA</c:v>
                </c:pt>
                <c:pt idx="6">
                  <c:v>INVERSIONES FINANCIERAS</c:v>
                </c:pt>
                <c:pt idx="7">
                  <c:v>PARTICIPACIONES Y APORTACIONES</c:v>
                </c:pt>
                <c:pt idx="8">
                  <c:v>DEUDA PUBLICA</c:v>
                </c:pt>
              </c:strCache>
            </c:strRef>
          </c:cat>
          <c:val>
            <c:numRef>
              <c:f>Hoja1!$B$12:$B$20</c:f>
              <c:numCache>
                <c:formatCode>_-* #,##0.00_-;\-* #,##0.00_-;_-* "-"??_-;_-@_-</c:formatCode>
                <c:ptCount val="9"/>
                <c:pt idx="0">
                  <c:v>8.37430991339E11</c:v>
                </c:pt>
                <c:pt idx="1">
                  <c:v>3.07245204234E11</c:v>
                </c:pt>
                <c:pt idx="2">
                  <c:v>2.47933572834E11</c:v>
                </c:pt>
                <c:pt idx="3">
                  <c:v>1.306087671209E12</c:v>
                </c:pt>
                <c:pt idx="4">
                  <c:v>5.3437139635E10</c:v>
                </c:pt>
                <c:pt idx="5">
                  <c:v>2.91062645654E11</c:v>
                </c:pt>
                <c:pt idx="6">
                  <c:v>2.0345941381E10</c:v>
                </c:pt>
                <c:pt idx="7">
                  <c:v>1.474661506343E12</c:v>
                </c:pt>
                <c:pt idx="8">
                  <c:v>6.98170927371E11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33665576"/>
        <c:axId val="-2133660648"/>
        <c:axId val="0"/>
      </c:bar3DChart>
      <c:valAx>
        <c:axId val="-2133660648"/>
        <c:scaling>
          <c:orientation val="minMax"/>
        </c:scaling>
        <c:delete val="1"/>
        <c:axPos val="l"/>
        <c:majorGridlines/>
        <c:numFmt formatCode="_-* #,##0.00_-;\-* #,##0.00_-;_-* &quot;-&quot;??_-;_-@_-" sourceLinked="1"/>
        <c:majorTickMark val="out"/>
        <c:minorTickMark val="none"/>
        <c:tickLblPos val="nextTo"/>
        <c:crossAx val="-2133665576"/>
        <c:crosses val="autoZero"/>
        <c:crossBetween val="between"/>
      </c:valAx>
      <c:catAx>
        <c:axId val="-2133665576"/>
        <c:scaling>
          <c:orientation val="minMax"/>
        </c:scaling>
        <c:delete val="0"/>
        <c:axPos val="b"/>
        <c:majorTickMark val="none"/>
        <c:minorTickMark val="none"/>
        <c:tickLblPos val="nextTo"/>
        <c:crossAx val="-213366064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/>
              <a:t>CLASIFICADOR </a:t>
            </a:r>
            <a:r>
              <a:rPr lang="es-ES" dirty="0" smtClean="0"/>
              <a:t>FUNCIONAL </a:t>
            </a:r>
            <a:r>
              <a:rPr lang="es-ES" dirty="0"/>
              <a:t>DEL GASTO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600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Hoja1!$A$25:$A$28</c:f>
              <c:strCache>
                <c:ptCount val="4"/>
                <c:pt idx="0">
                  <c:v>GOBIERNO</c:v>
                </c:pt>
                <c:pt idx="1">
                  <c:v>DESARROLLO SOCIAL</c:v>
                </c:pt>
                <c:pt idx="2">
                  <c:v>DESARROLLO ECONOMICO</c:v>
                </c:pt>
                <c:pt idx="3">
                  <c:v>OTRAS NO CLASIFICADAS</c:v>
                </c:pt>
              </c:strCache>
            </c:strRef>
          </c:cat>
          <c:val>
            <c:numRef>
              <c:f>Hoja1!$B$25:$B$28</c:f>
              <c:numCache>
                <c:formatCode>_-* #,##0.00_-;\-* #,##0.00_-;_-* "-"??_-;_-@_-</c:formatCode>
                <c:ptCount val="4"/>
                <c:pt idx="0">
                  <c:v>3.75022528339E11</c:v>
                </c:pt>
                <c:pt idx="1">
                  <c:v>2.369520526759E12</c:v>
                </c:pt>
                <c:pt idx="2">
                  <c:v>1.123329983836E12</c:v>
                </c:pt>
                <c:pt idx="3">
                  <c:v>1.368502561066E12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CLASFICADOR</a:t>
            </a:r>
            <a:r>
              <a:rPr lang="es-ES" baseline="0"/>
              <a:t> POR TIPO DE GASTO</a:t>
            </a:r>
            <a:endParaRPr lang="es-ES"/>
          </a:p>
        </c:rich>
      </c:tx>
      <c:layout/>
      <c:overlay val="0"/>
    </c:title>
    <c:autoTitleDeleted val="0"/>
    <c:plotArea>
      <c:layout/>
      <c:ofPieChart>
        <c:ofPieType val="pie"/>
        <c:varyColors val="1"/>
        <c:ser>
          <c:idx val="0"/>
          <c:order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s-ES" sz="1100"/>
                      <a:t>GASTO</a:t>
                    </a:r>
                    <a:r>
                      <a:rPr lang="es-ES" sz="1100" baseline="0"/>
                      <a:t> PROGRAMABLE</a:t>
                    </a:r>
                  </a:p>
                  <a:p>
                    <a:r>
                      <a:rPr lang="es-ES" sz="1100"/>
                      <a:t>71%</a:t>
                    </a:r>
                    <a:endParaRPr lang="es-E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s-E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Hoja1!$A$33:$A$36</c:f>
              <c:strCache>
                <c:ptCount val="4"/>
                <c:pt idx="0">
                  <c:v>GASTO NO PROGRAMABLE</c:v>
                </c:pt>
                <c:pt idx="1">
                  <c:v>GASTO CORRIENTE</c:v>
                </c:pt>
                <c:pt idx="2">
                  <c:v>PENSIONES Y JUBILACIONES</c:v>
                </c:pt>
                <c:pt idx="3">
                  <c:v>GASTO DE CAPITAL</c:v>
                </c:pt>
              </c:strCache>
            </c:strRef>
          </c:cat>
          <c:val>
            <c:numRef>
              <c:f>Hoja1!$B$33:$B$36</c:f>
              <c:numCache>
                <c:formatCode>_-* #,##0.00_-;\-* #,##0.00_-;_-* "-"??_-;_-@_-</c:formatCode>
                <c:ptCount val="4"/>
                <c:pt idx="0">
                  <c:v>1.504687662534E12</c:v>
                </c:pt>
                <c:pt idx="1">
                  <c:v>2.343297207758E12</c:v>
                </c:pt>
                <c:pt idx="2">
                  <c:v>7.93734340416E11</c:v>
                </c:pt>
                <c:pt idx="3">
                  <c:v>5.94656389292E11</c:v>
                </c:pt>
              </c:numCache>
            </c:numRef>
          </c:val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00"/>
        <c:splitType val="pos"/>
        <c:splitPos val="3.0"/>
        <c:secondPieSize val="75"/>
        <c:serLines/>
      </c:of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GASTO PROGRAMABLE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Hoja1!$A$43:$A$49</c:f>
              <c:strCache>
                <c:ptCount val="7"/>
                <c:pt idx="0">
                  <c:v>RAMOS AUTONOMOS</c:v>
                </c:pt>
                <c:pt idx="1">
                  <c:v>INEGI</c:v>
                </c:pt>
                <c:pt idx="2">
                  <c:v>TFJA</c:v>
                </c:pt>
                <c:pt idx="3">
                  <c:v>RAMOS ADMINISTRATIVOS</c:v>
                </c:pt>
                <c:pt idx="4">
                  <c:v>RAMOS GENERALES (19,23,25,33)</c:v>
                </c:pt>
                <c:pt idx="5">
                  <c:v>ENTIDADES DE CONTROL DIRECTO</c:v>
                </c:pt>
                <c:pt idx="6">
                  <c:v>EMPRESAS PRODUCTIVAS DEL ESTADO</c:v>
                </c:pt>
              </c:strCache>
            </c:strRef>
          </c:cat>
          <c:val>
            <c:numRef>
              <c:f>Hoja1!$B$43:$B$49</c:f>
              <c:numCache>
                <c:formatCode>_-* #,##0.00_-;\-* #,##0.00_-;_-* "-"??_-;_-@_-</c:formatCode>
                <c:ptCount val="7"/>
                <c:pt idx="0">
                  <c:v>124631.7</c:v>
                </c:pt>
                <c:pt idx="1">
                  <c:v>7588.9</c:v>
                </c:pt>
                <c:pt idx="2">
                  <c:v>2979.0</c:v>
                </c:pt>
                <c:pt idx="3">
                  <c:v>997241.9</c:v>
                </c:pt>
                <c:pt idx="4">
                  <c:v>1.5459076E6</c:v>
                </c:pt>
                <c:pt idx="5">
                  <c:v>961916.8</c:v>
                </c:pt>
                <c:pt idx="6">
                  <c:v>779534.9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1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GASTO</a:t>
            </a:r>
            <a:r>
              <a:rPr lang="es-ES" baseline="0"/>
              <a:t> NO PROGRAMABLE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800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Hoja1!$A$54:$A$58</c:f>
              <c:strCache>
                <c:ptCount val="5"/>
                <c:pt idx="0">
                  <c:v>DEUDA PUBLICA</c:v>
                </c:pt>
                <c:pt idx="1">
                  <c:v>PARTICIPACIONES</c:v>
                </c:pt>
                <c:pt idx="2">
                  <c:v>ADEUDOS FISCALES ANTERIORES</c:v>
                </c:pt>
                <c:pt idx="3">
                  <c:v>DEUDORES DE LA BANCA</c:v>
                </c:pt>
                <c:pt idx="4">
                  <c:v>COSTO FINANCIERO PEMEX Y CFE</c:v>
                </c:pt>
              </c:strCache>
            </c:strRef>
          </c:cat>
          <c:val>
            <c:numRef>
              <c:f>Hoja1!$B$54:$B$58</c:f>
              <c:numCache>
                <c:formatCode>#,##0</c:formatCode>
                <c:ptCount val="5"/>
                <c:pt idx="0">
                  <c:v>4.89126225003E11</c:v>
                </c:pt>
                <c:pt idx="1">
                  <c:v>8.06516735163E11</c:v>
                </c:pt>
                <c:pt idx="2">
                  <c:v>3.46911E10</c:v>
                </c:pt>
                <c:pt idx="3">
                  <c:v>3.81685009E10</c:v>
                </c:pt>
                <c:pt idx="4" formatCode="_-* #,##0.00_-;\-* #,##0.00_-;_-* &quot;-&quot;??_-;_-@_-">
                  <c:v>1.36185101468E11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PRESUPUESTO</a:t>
            </a:r>
            <a:r>
              <a:rPr lang="es-ES" baseline="0"/>
              <a:t> FEDERALIZADO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800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Hoja1!$A$64:$A$67</c:f>
              <c:strCache>
                <c:ptCount val="4"/>
                <c:pt idx="0">
                  <c:v>APORTACIONES</c:v>
                </c:pt>
                <c:pt idx="1">
                  <c:v>PARTICIPACIONES</c:v>
                </c:pt>
                <c:pt idx="2">
                  <c:v>RAMOS GENERALES </c:v>
                </c:pt>
                <c:pt idx="3">
                  <c:v>PRESUPUESTO CENTRALIZADO</c:v>
                </c:pt>
              </c:strCache>
            </c:strRef>
          </c:cat>
          <c:val>
            <c:numRef>
              <c:f>Hoja1!$B$64:$B$67</c:f>
              <c:numCache>
                <c:formatCode>_-* #,##0.00_-;\-* #,##0.00_-;_-* "-"??_-;_-@_-</c:formatCode>
                <c:ptCount val="4"/>
                <c:pt idx="0">
                  <c:v>686525.945114</c:v>
                </c:pt>
                <c:pt idx="1">
                  <c:v>806516.7351629997</c:v>
                </c:pt>
                <c:pt idx="2">
                  <c:v>859381.654886</c:v>
                </c:pt>
                <c:pt idx="3">
                  <c:v>2.883951264837E6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F985B-C2D8-DB45-B656-19366EB0F9D2}" type="datetimeFigureOut">
              <a:rPr lang="es-ES_tradnl" smtClean="0"/>
              <a:t>28/11/17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DA9B2-7D95-4E43-8350-6CEC4483EA28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929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jpe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59288-8BF4-2942-906A-72ADADC3B90B}" type="datetimeFigureOut">
              <a:rPr lang="es-ES" smtClean="0"/>
              <a:t>28/11/17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F2BDED8-1078-EE48-A874-44052DC864B1}" type="slidenum">
              <a:rPr lang="es-ES" smtClean="0"/>
              <a:t>‹Nr.›</a:t>
            </a:fld>
            <a:endParaRPr lang="es-ES"/>
          </a:p>
        </p:txBody>
      </p:sp>
      <p:pic>
        <p:nvPicPr>
          <p:cNvPr id="18" name="Imagen 17" descr="C:\Users\Luis Angel\Desktop\LIMA\UNAM.jpg"/>
          <p:cNvPicPr/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979" y="288088"/>
            <a:ext cx="800486" cy="899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n 18" descr="http://www.acatlan.unam.mx/imagenes/291.png"/>
          <p:cNvPicPr/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336" y="257273"/>
            <a:ext cx="821621" cy="89967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Conector recto de flecha 19"/>
          <p:cNvCxnSpPr>
            <a:cxnSpLocks noChangeShapeType="1"/>
          </p:cNvCxnSpPr>
          <p:nvPr userDrawn="1"/>
        </p:nvCxnSpPr>
        <p:spPr bwMode="auto">
          <a:xfrm>
            <a:off x="7772400" y="257273"/>
            <a:ext cx="0" cy="899677"/>
          </a:xfrm>
          <a:prstGeom prst="straightConnector1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Conector recto 20"/>
          <p:cNvCxnSpPr/>
          <p:nvPr userDrawn="1"/>
        </p:nvCxnSpPr>
        <p:spPr>
          <a:xfrm flipH="1" flipV="1">
            <a:off x="205965" y="720766"/>
            <a:ext cx="6402088" cy="17161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 userDrawn="1"/>
        </p:nvCxnSpPr>
        <p:spPr>
          <a:xfrm>
            <a:off x="1407429" y="6607019"/>
            <a:ext cx="7309528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3" name="39 Imagen" descr="cemm logo"/>
          <p:cNvPicPr/>
          <p:nvPr userDrawn="1"/>
        </p:nvPicPr>
        <p:blipFill>
          <a:blip r:embed="rId20"/>
          <a:srcRect l="18294" t="36584" r="18698" b="34959"/>
          <a:stretch>
            <a:fillRect/>
          </a:stretch>
        </p:blipFill>
        <p:spPr bwMode="auto">
          <a:xfrm>
            <a:off x="120145" y="6229474"/>
            <a:ext cx="1218628" cy="566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861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RECURSOS P</a:t>
            </a:r>
            <a:r>
              <a:rPr lang="es-ES" dirty="0" smtClean="0"/>
              <a:t>ÚBLICOS </a:t>
            </a:r>
            <a:r>
              <a:rPr lang="es-ES" dirty="0" smtClean="0"/>
              <a:t>DE </a:t>
            </a:r>
            <a:r>
              <a:rPr lang="es-ES" dirty="0" smtClean="0"/>
              <a:t>LA FEDERACION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DR RAUL ANGEL OTER DIAZ</a:t>
            </a:r>
          </a:p>
          <a:p>
            <a:endParaRPr lang="es-ES" dirty="0"/>
          </a:p>
        </p:txBody>
      </p:sp>
      <p:pic>
        <p:nvPicPr>
          <p:cNvPr id="4" name="Imagen 3" descr="C:\Users\Luis Angel\Desktop\LIMA\UNAM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314" y="5515579"/>
            <a:ext cx="800486" cy="899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http://www.acatlan.unam.mx/imagenes/29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671" y="5484764"/>
            <a:ext cx="821621" cy="89967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de flecha 5"/>
          <p:cNvCxnSpPr>
            <a:cxnSpLocks noChangeShapeType="1"/>
          </p:cNvCxnSpPr>
          <p:nvPr/>
        </p:nvCxnSpPr>
        <p:spPr bwMode="auto">
          <a:xfrm>
            <a:off x="7880735" y="5484764"/>
            <a:ext cx="0" cy="899677"/>
          </a:xfrm>
          <a:prstGeom prst="straightConnector1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730689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4190784966"/>
              </p:ext>
            </p:extLst>
          </p:nvPr>
        </p:nvGraphicFramePr>
        <p:xfrm>
          <a:off x="694188" y="962873"/>
          <a:ext cx="7283115" cy="5312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5571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567933304"/>
              </p:ext>
            </p:extLst>
          </p:nvPr>
        </p:nvGraphicFramePr>
        <p:xfrm>
          <a:off x="599017" y="874184"/>
          <a:ext cx="7901516" cy="547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6056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2909323499"/>
              </p:ext>
            </p:extLst>
          </p:nvPr>
        </p:nvGraphicFramePr>
        <p:xfrm>
          <a:off x="270932" y="863600"/>
          <a:ext cx="8517467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309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LEY DE INGRESOS </a:t>
            </a:r>
            <a:endParaRPr lang="es-ES" dirty="0"/>
          </a:p>
        </p:txBody>
      </p:sp>
      <p:pic>
        <p:nvPicPr>
          <p:cNvPr id="4" name="Marcador de contenido 3" descr="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670" b="-7670"/>
          <a:stretch>
            <a:fillRect/>
          </a:stretch>
        </p:blipFill>
        <p:spPr>
          <a:xfrm>
            <a:off x="276688" y="1001665"/>
            <a:ext cx="8505250" cy="5199816"/>
          </a:xfrm>
        </p:spPr>
      </p:pic>
    </p:spTree>
    <p:extLst>
      <p:ext uri="{BB962C8B-B14F-4D97-AF65-F5344CB8AC3E}">
        <p14:creationId xmlns:p14="http://schemas.microsoft.com/office/powerpoint/2010/main" val="261719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MODIFICACIONES 2018</a:t>
            </a:r>
            <a:endParaRPr lang="es-ES" dirty="0"/>
          </a:p>
        </p:txBody>
      </p:sp>
      <p:pic>
        <p:nvPicPr>
          <p:cNvPr id="6" name="Marcador de contenido 5" descr="S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93" r="-16693"/>
          <a:stretch>
            <a:fillRect/>
          </a:stretch>
        </p:blipFill>
        <p:spPr>
          <a:xfrm>
            <a:off x="264368" y="1198928"/>
            <a:ext cx="7819598" cy="4780632"/>
          </a:xfrm>
        </p:spPr>
      </p:pic>
    </p:spTree>
    <p:extLst>
      <p:ext uri="{BB962C8B-B14F-4D97-AF65-F5344CB8AC3E}">
        <p14:creationId xmlns:p14="http://schemas.microsoft.com/office/powerpoint/2010/main" val="1517362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 descr="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87" r="-11587"/>
          <a:stretch>
            <a:fillRect/>
          </a:stretch>
        </p:blipFill>
        <p:spPr>
          <a:xfrm>
            <a:off x="-801162" y="703692"/>
            <a:ext cx="9073569" cy="5547267"/>
          </a:xfrm>
        </p:spPr>
      </p:pic>
    </p:spTree>
    <p:extLst>
      <p:ext uri="{BB962C8B-B14F-4D97-AF65-F5344CB8AC3E}">
        <p14:creationId xmlns:p14="http://schemas.microsoft.com/office/powerpoint/2010/main" val="103546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381008"/>
              </p:ext>
            </p:extLst>
          </p:nvPr>
        </p:nvGraphicFramePr>
        <p:xfrm>
          <a:off x="410375" y="1111040"/>
          <a:ext cx="8168643" cy="4915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010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401" y="141099"/>
            <a:ext cx="7108782" cy="1320800"/>
          </a:xfrm>
        </p:spPr>
        <p:txBody>
          <a:bodyPr/>
          <a:lstStyle/>
          <a:p>
            <a:r>
              <a:rPr lang="es-ES" dirty="0" smtClean="0"/>
              <a:t>CLASIFICACIÓN ADMINSITRATIVA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599" y="2160590"/>
            <a:ext cx="8033508" cy="22408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PODER EJECUTIVO  </a:t>
            </a:r>
            <a:r>
              <a:rPr lang="en-US" sz="2400" dirty="0" smtClean="0"/>
              <a:t>		</a:t>
            </a:r>
            <a:r>
              <a:rPr lang="en-US" sz="2400" dirty="0"/>
              <a:t> </a:t>
            </a:r>
            <a:r>
              <a:rPr lang="en-US" sz="2400" dirty="0" smtClean="0"/>
              <a:t>          5,143,734,638,389.00 </a:t>
            </a:r>
          </a:p>
          <a:p>
            <a:pPr marL="0" indent="0">
              <a:buNone/>
            </a:pPr>
            <a:r>
              <a:rPr lang="en-US" sz="2400" dirty="0" smtClean="0"/>
              <a:t>PODER </a:t>
            </a:r>
            <a:r>
              <a:rPr lang="en-US" sz="2400" dirty="0"/>
              <a:t>LEGISLATIVO  </a:t>
            </a:r>
            <a:r>
              <a:rPr lang="en-US" sz="2400" dirty="0" smtClean="0"/>
              <a:t>				 15,374,572,274.00 </a:t>
            </a:r>
          </a:p>
          <a:p>
            <a:pPr marL="0" indent="0">
              <a:buNone/>
            </a:pPr>
            <a:r>
              <a:rPr lang="en-US" sz="2400" dirty="0" smtClean="0"/>
              <a:t>PODER </a:t>
            </a:r>
            <a:r>
              <a:rPr lang="en-US" sz="2400" dirty="0"/>
              <a:t>JUDICIAL </a:t>
            </a:r>
            <a:r>
              <a:rPr lang="en-US" sz="2400" dirty="0" smtClean="0"/>
              <a:t>					 </a:t>
            </a:r>
            <a:r>
              <a:rPr lang="en-US" sz="2400" dirty="0"/>
              <a:t>77,266,389,337.00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TOTAL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DE PEF 2018 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		      5,236,375,600,000.00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34410"/>
              </p:ext>
            </p:extLst>
          </p:nvPr>
        </p:nvGraphicFramePr>
        <p:xfrm>
          <a:off x="279895" y="788989"/>
          <a:ext cx="7816082" cy="536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3047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807300238"/>
              </p:ext>
            </p:extLst>
          </p:nvPr>
        </p:nvGraphicFramePr>
        <p:xfrm>
          <a:off x="460532" y="1053986"/>
          <a:ext cx="8048467" cy="4978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547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val="684714607"/>
              </p:ext>
            </p:extLst>
          </p:nvPr>
        </p:nvGraphicFramePr>
        <p:xfrm>
          <a:off x="386961" y="1107111"/>
          <a:ext cx="8169838" cy="5193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12724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1553</TotalTime>
  <Words>45</Words>
  <Application>Microsoft Macintosh PowerPoint</Application>
  <PresentationFormat>Presentación en pantalla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Faceta</vt:lpstr>
      <vt:lpstr>RECURSOS PÚBLICOS DE LA FEDERACION</vt:lpstr>
      <vt:lpstr>LEY DE INGRESOS </vt:lpstr>
      <vt:lpstr>MODIFICACIONES 2018</vt:lpstr>
      <vt:lpstr>Presentación de PowerPoint</vt:lpstr>
      <vt:lpstr>Presentación de PowerPoint</vt:lpstr>
      <vt:lpstr>CLASIFICACIÓN ADMINSITRATIVA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Tatiana Revilla</dc:creator>
  <cp:lastModifiedBy>raul angel otero diaz</cp:lastModifiedBy>
  <cp:revision>35</cp:revision>
  <dcterms:created xsi:type="dcterms:W3CDTF">2017-11-03T19:30:21Z</dcterms:created>
  <dcterms:modified xsi:type="dcterms:W3CDTF">2017-11-28T21:33:16Z</dcterms:modified>
</cp:coreProperties>
</file>