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6" r:id="rId3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4375"/>
    <p:restoredTop sz="99503" autoAdjust="0"/>
  </p:normalViewPr>
  <p:slideViewPr>
    <p:cSldViewPr snapToGrid="0" snapToObjects="1">
      <p:cViewPr>
        <p:scale>
          <a:sx n="178" d="100"/>
          <a:sy n="178" d="100"/>
        </p:scale>
        <p:origin x="-528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3B588-5F69-4FFD-84A2-30475F2CD27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F1E05E-D50C-40CE-9895-9489C830C933}">
      <dgm:prSet custT="1"/>
      <dgm:spPr>
        <a:solidFill>
          <a:srgbClr val="993300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rtl="0"/>
          <a:r>
            <a:rPr lang="es-MX" sz="3200" b="1" i="1" dirty="0" smtClean="0">
              <a:solidFill>
                <a:srgbClr val="000000"/>
              </a:solidFill>
              <a:latin typeface="Arial Narrow" pitchFamily="34" charset="0"/>
            </a:rPr>
            <a:t>Ingresos	</a:t>
          </a:r>
          <a:endParaRPr lang="es-MX" sz="3200" dirty="0">
            <a:solidFill>
              <a:srgbClr val="000000"/>
            </a:solidFill>
            <a:latin typeface="Arial Narrow" pitchFamily="34" charset="0"/>
          </a:endParaRPr>
        </a:p>
      </dgm:t>
    </dgm:pt>
    <dgm:pt modelId="{04D97271-5CC7-4914-BBBD-10BA88F4AD5F}" type="parTrans" cxnId="{8F1CAE0E-F0C2-4A2B-8F90-09E31B8D7DF9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CA2296EB-B316-44C7-9B49-D8671DCE874F}" type="sibTrans" cxnId="{8F1CAE0E-F0C2-4A2B-8F90-09E31B8D7DF9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B25F8F03-13D7-4FEC-8DF9-743D12126DF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rtl="0"/>
          <a:r>
            <a:rPr lang="es-MX" sz="2400" b="1" i="1" dirty="0" smtClean="0">
              <a:solidFill>
                <a:srgbClr val="000000"/>
              </a:solidFill>
              <a:latin typeface="Arial Narrow" pitchFamily="34" charset="0"/>
            </a:rPr>
            <a:t>Propios</a:t>
          </a:r>
          <a:endParaRPr lang="es-MX" sz="2400" dirty="0">
            <a:solidFill>
              <a:srgbClr val="000000"/>
            </a:solidFill>
            <a:latin typeface="Arial Narrow" pitchFamily="34" charset="0"/>
          </a:endParaRPr>
        </a:p>
      </dgm:t>
    </dgm:pt>
    <dgm:pt modelId="{E39F96BF-0A27-4F00-BA40-C063FABC3B2F}" type="parTrans" cxnId="{1BD9EDAD-64BA-4171-B9F9-7D8A3CC84378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B39ACA34-02FA-4A9B-98DD-44C012945B43}" type="sibTrans" cxnId="{1BD9EDAD-64BA-4171-B9F9-7D8A3CC84378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0A3C3F69-1B0A-4BFE-B5BD-4C033F6FA3E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rtl="0"/>
          <a:r>
            <a:rPr lang="es-MX" sz="2400" b="1" i="1" dirty="0" smtClean="0">
              <a:solidFill>
                <a:srgbClr val="000000"/>
              </a:solidFill>
              <a:latin typeface="Arial Narrow" pitchFamily="34" charset="0"/>
            </a:rPr>
            <a:t>Ley de Coordinación Fiscal</a:t>
          </a:r>
          <a:endParaRPr lang="es-MX" sz="2400" dirty="0">
            <a:solidFill>
              <a:srgbClr val="000000"/>
            </a:solidFill>
            <a:latin typeface="Arial Narrow" pitchFamily="34" charset="0"/>
          </a:endParaRPr>
        </a:p>
      </dgm:t>
    </dgm:pt>
    <dgm:pt modelId="{4A6A8095-8588-4B6F-BB80-87FF305AA4EA}" type="parTrans" cxnId="{6D860163-8D95-4727-8238-9CF38B5E3816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B698344D-D68A-448B-9906-BFECF2531F06}" type="sibTrans" cxnId="{6D860163-8D95-4727-8238-9CF38B5E3816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8BA9A97B-B5C0-4CD4-AE4A-1139E09D80B8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rtl="0"/>
          <a:r>
            <a:rPr lang="es-MX" sz="2400" b="1" i="1" dirty="0" smtClean="0">
              <a:solidFill>
                <a:srgbClr val="000000"/>
              </a:solidFill>
              <a:latin typeface="Arial Narrow" pitchFamily="34" charset="0"/>
            </a:rPr>
            <a:t>Financiamiento </a:t>
          </a:r>
          <a:endParaRPr lang="es-MX" sz="2400" dirty="0">
            <a:solidFill>
              <a:srgbClr val="000000"/>
            </a:solidFill>
            <a:latin typeface="Arial Narrow" pitchFamily="34" charset="0"/>
          </a:endParaRPr>
        </a:p>
      </dgm:t>
    </dgm:pt>
    <dgm:pt modelId="{797E55EB-2AB8-43EC-B90B-82DA3B206157}" type="parTrans" cxnId="{D229BE39-C8BB-455B-AE1C-3BAF99B966DA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6363665C-FAAE-4823-90AC-D976960BD109}" type="sibTrans" cxnId="{D229BE39-C8BB-455B-AE1C-3BAF99B966DA}">
      <dgm:prSet/>
      <dgm:spPr/>
      <dgm:t>
        <a:bodyPr/>
        <a:lstStyle/>
        <a:p>
          <a:endParaRPr lang="es-MX" sz="2000">
            <a:solidFill>
              <a:srgbClr val="000000"/>
            </a:solidFill>
            <a:latin typeface="Arial Narrow" pitchFamily="34" charset="0"/>
          </a:endParaRPr>
        </a:p>
      </dgm:t>
    </dgm:pt>
    <dgm:pt modelId="{A6975735-7114-4F5B-AE9B-877B1BB0BA26}" type="pres">
      <dgm:prSet presAssocID="{0EF3B588-5F69-4FFD-84A2-30475F2CD2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3DBC5D0-44D6-4EE9-B755-735FC1E25633}" type="pres">
      <dgm:prSet presAssocID="{7AF1E05E-D50C-40CE-9895-9489C830C933}" presName="centerShape" presStyleLbl="node0" presStyleIdx="0" presStyleCnt="1"/>
      <dgm:spPr/>
      <dgm:t>
        <a:bodyPr/>
        <a:lstStyle/>
        <a:p>
          <a:endParaRPr lang="es-MX"/>
        </a:p>
      </dgm:t>
    </dgm:pt>
    <dgm:pt modelId="{D5C36BB8-267E-4D7C-A5BA-A6333657119C}" type="pres">
      <dgm:prSet presAssocID="{E39F96BF-0A27-4F00-BA40-C063FABC3B2F}" presName="parTrans" presStyleLbl="bgSibTrans2D1" presStyleIdx="0" presStyleCnt="3"/>
      <dgm:spPr/>
      <dgm:t>
        <a:bodyPr/>
        <a:lstStyle/>
        <a:p>
          <a:endParaRPr lang="es-MX"/>
        </a:p>
      </dgm:t>
    </dgm:pt>
    <dgm:pt modelId="{215B8E98-572A-4236-8C59-425442B85729}" type="pres">
      <dgm:prSet presAssocID="{B25F8F03-13D7-4FEC-8DF9-743D12126D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75405C-87A8-4A50-AFAD-CC5E3CD81DD0}" type="pres">
      <dgm:prSet presAssocID="{4A6A8095-8588-4B6F-BB80-87FF305AA4EA}" presName="parTrans" presStyleLbl="bgSibTrans2D1" presStyleIdx="1" presStyleCnt="3"/>
      <dgm:spPr/>
      <dgm:t>
        <a:bodyPr/>
        <a:lstStyle/>
        <a:p>
          <a:endParaRPr lang="es-MX"/>
        </a:p>
      </dgm:t>
    </dgm:pt>
    <dgm:pt modelId="{6AB59C5D-1C74-4EC4-BDAA-B742ED06E4AA}" type="pres">
      <dgm:prSet presAssocID="{0A3C3F69-1B0A-4BFE-B5BD-4C033F6FA3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D58180-1BA4-4A3C-A810-29E6DDD16603}" type="pres">
      <dgm:prSet presAssocID="{797E55EB-2AB8-43EC-B90B-82DA3B206157}" presName="parTrans" presStyleLbl="bgSibTrans2D1" presStyleIdx="2" presStyleCnt="3"/>
      <dgm:spPr/>
      <dgm:t>
        <a:bodyPr/>
        <a:lstStyle/>
        <a:p>
          <a:endParaRPr lang="es-MX"/>
        </a:p>
      </dgm:t>
    </dgm:pt>
    <dgm:pt modelId="{2F47771F-94B1-4741-A46E-0D9763A6A56F}" type="pres">
      <dgm:prSet presAssocID="{8BA9A97B-B5C0-4CD4-AE4A-1139E09D80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083240-61F6-6E4A-87F5-A8FFDD93C9BE}" type="presOf" srcId="{797E55EB-2AB8-43EC-B90B-82DA3B206157}" destId="{53D58180-1BA4-4A3C-A810-29E6DDD16603}" srcOrd="0" destOrd="0" presId="urn:microsoft.com/office/officeart/2005/8/layout/radial4"/>
    <dgm:cxn modelId="{8F1CAE0E-F0C2-4A2B-8F90-09E31B8D7DF9}" srcId="{0EF3B588-5F69-4FFD-84A2-30475F2CD271}" destId="{7AF1E05E-D50C-40CE-9895-9489C830C933}" srcOrd="0" destOrd="0" parTransId="{04D97271-5CC7-4914-BBBD-10BA88F4AD5F}" sibTransId="{CA2296EB-B316-44C7-9B49-D8671DCE874F}"/>
    <dgm:cxn modelId="{1F4A5208-D159-8640-AADB-A95836445C04}" type="presOf" srcId="{8BA9A97B-B5C0-4CD4-AE4A-1139E09D80B8}" destId="{2F47771F-94B1-4741-A46E-0D9763A6A56F}" srcOrd="0" destOrd="0" presId="urn:microsoft.com/office/officeart/2005/8/layout/radial4"/>
    <dgm:cxn modelId="{1606A687-F59D-5248-A0C0-1E8A88F6FBE4}" type="presOf" srcId="{7AF1E05E-D50C-40CE-9895-9489C830C933}" destId="{43DBC5D0-44D6-4EE9-B755-735FC1E25633}" srcOrd="0" destOrd="0" presId="urn:microsoft.com/office/officeart/2005/8/layout/radial4"/>
    <dgm:cxn modelId="{D229BE39-C8BB-455B-AE1C-3BAF99B966DA}" srcId="{7AF1E05E-D50C-40CE-9895-9489C830C933}" destId="{8BA9A97B-B5C0-4CD4-AE4A-1139E09D80B8}" srcOrd="2" destOrd="0" parTransId="{797E55EB-2AB8-43EC-B90B-82DA3B206157}" sibTransId="{6363665C-FAAE-4823-90AC-D976960BD109}"/>
    <dgm:cxn modelId="{27DF8F55-370A-8446-852A-74C88D6EC874}" type="presOf" srcId="{E39F96BF-0A27-4F00-BA40-C063FABC3B2F}" destId="{D5C36BB8-267E-4D7C-A5BA-A6333657119C}" srcOrd="0" destOrd="0" presId="urn:microsoft.com/office/officeart/2005/8/layout/radial4"/>
    <dgm:cxn modelId="{3301D644-8577-7D42-90CA-1DA94ECF1042}" type="presOf" srcId="{4A6A8095-8588-4B6F-BB80-87FF305AA4EA}" destId="{4E75405C-87A8-4A50-AFAD-CC5E3CD81DD0}" srcOrd="0" destOrd="0" presId="urn:microsoft.com/office/officeart/2005/8/layout/radial4"/>
    <dgm:cxn modelId="{85661718-6D8A-9047-AA39-48869EA4F238}" type="presOf" srcId="{0EF3B588-5F69-4FFD-84A2-30475F2CD271}" destId="{A6975735-7114-4F5B-AE9B-877B1BB0BA26}" srcOrd="0" destOrd="0" presId="urn:microsoft.com/office/officeart/2005/8/layout/radial4"/>
    <dgm:cxn modelId="{1BD9EDAD-64BA-4171-B9F9-7D8A3CC84378}" srcId="{7AF1E05E-D50C-40CE-9895-9489C830C933}" destId="{B25F8F03-13D7-4FEC-8DF9-743D12126DF9}" srcOrd="0" destOrd="0" parTransId="{E39F96BF-0A27-4F00-BA40-C063FABC3B2F}" sibTransId="{B39ACA34-02FA-4A9B-98DD-44C012945B43}"/>
    <dgm:cxn modelId="{6E7CC38A-9E1C-E749-9D40-FD745944DD69}" type="presOf" srcId="{B25F8F03-13D7-4FEC-8DF9-743D12126DF9}" destId="{215B8E98-572A-4236-8C59-425442B85729}" srcOrd="0" destOrd="0" presId="urn:microsoft.com/office/officeart/2005/8/layout/radial4"/>
    <dgm:cxn modelId="{1BF29048-DE99-7040-9C58-74483BFDE204}" type="presOf" srcId="{0A3C3F69-1B0A-4BFE-B5BD-4C033F6FA3EF}" destId="{6AB59C5D-1C74-4EC4-BDAA-B742ED06E4AA}" srcOrd="0" destOrd="0" presId="urn:microsoft.com/office/officeart/2005/8/layout/radial4"/>
    <dgm:cxn modelId="{6D860163-8D95-4727-8238-9CF38B5E3816}" srcId="{7AF1E05E-D50C-40CE-9895-9489C830C933}" destId="{0A3C3F69-1B0A-4BFE-B5BD-4C033F6FA3EF}" srcOrd="1" destOrd="0" parTransId="{4A6A8095-8588-4B6F-BB80-87FF305AA4EA}" sibTransId="{B698344D-D68A-448B-9906-BFECF2531F06}"/>
    <dgm:cxn modelId="{70D420C0-FBAB-824B-9CD0-616C8E03C290}" type="presParOf" srcId="{A6975735-7114-4F5B-AE9B-877B1BB0BA26}" destId="{43DBC5D0-44D6-4EE9-B755-735FC1E25633}" srcOrd="0" destOrd="0" presId="urn:microsoft.com/office/officeart/2005/8/layout/radial4"/>
    <dgm:cxn modelId="{4176B829-B1FF-2D44-99A3-7718BC6A6C03}" type="presParOf" srcId="{A6975735-7114-4F5B-AE9B-877B1BB0BA26}" destId="{D5C36BB8-267E-4D7C-A5BA-A6333657119C}" srcOrd="1" destOrd="0" presId="urn:microsoft.com/office/officeart/2005/8/layout/radial4"/>
    <dgm:cxn modelId="{1F66BBEB-E4E7-EA47-88C3-BC58B0253726}" type="presParOf" srcId="{A6975735-7114-4F5B-AE9B-877B1BB0BA26}" destId="{215B8E98-572A-4236-8C59-425442B85729}" srcOrd="2" destOrd="0" presId="urn:microsoft.com/office/officeart/2005/8/layout/radial4"/>
    <dgm:cxn modelId="{15B04C26-9C14-5748-98B2-B9893A87D9AC}" type="presParOf" srcId="{A6975735-7114-4F5B-AE9B-877B1BB0BA26}" destId="{4E75405C-87A8-4A50-AFAD-CC5E3CD81DD0}" srcOrd="3" destOrd="0" presId="urn:microsoft.com/office/officeart/2005/8/layout/radial4"/>
    <dgm:cxn modelId="{D11A2F28-FE37-9F4A-803D-C95D0C83B3B0}" type="presParOf" srcId="{A6975735-7114-4F5B-AE9B-877B1BB0BA26}" destId="{6AB59C5D-1C74-4EC4-BDAA-B742ED06E4AA}" srcOrd="4" destOrd="0" presId="urn:microsoft.com/office/officeart/2005/8/layout/radial4"/>
    <dgm:cxn modelId="{F98E3FB5-1116-2C46-BB34-FBDB16D8D0A4}" type="presParOf" srcId="{A6975735-7114-4F5B-AE9B-877B1BB0BA26}" destId="{53D58180-1BA4-4A3C-A810-29E6DDD16603}" srcOrd="5" destOrd="0" presId="urn:microsoft.com/office/officeart/2005/8/layout/radial4"/>
    <dgm:cxn modelId="{434EE67C-E5ED-4944-9A03-9583EF322DFC}" type="presParOf" srcId="{A6975735-7114-4F5B-AE9B-877B1BB0BA26}" destId="{2F47771F-94B1-4741-A46E-0D9763A6A56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BC5D0-44D6-4EE9-B755-735FC1E25633}">
      <dsp:nvSpPr>
        <dsp:cNvPr id="0" name=""/>
        <dsp:cNvSpPr/>
      </dsp:nvSpPr>
      <dsp:spPr>
        <a:xfrm>
          <a:off x="3320017" y="2556181"/>
          <a:ext cx="2144940" cy="2144940"/>
        </a:xfrm>
        <a:prstGeom prst="ellipse">
          <a:avLst/>
        </a:prstGeom>
        <a:solidFill>
          <a:srgbClr val="9933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i="1" kern="1200" dirty="0" smtClean="0">
              <a:solidFill>
                <a:srgbClr val="000000"/>
              </a:solidFill>
              <a:latin typeface="Arial Narrow" pitchFamily="34" charset="0"/>
            </a:rPr>
            <a:t>Ingresos	</a:t>
          </a:r>
          <a:endParaRPr lang="es-MX" sz="3200" kern="1200" dirty="0">
            <a:solidFill>
              <a:srgbClr val="000000"/>
            </a:solidFill>
            <a:latin typeface="Arial Narrow" pitchFamily="34" charset="0"/>
          </a:endParaRPr>
        </a:p>
      </dsp:txBody>
      <dsp:txXfrm>
        <a:off x="3634136" y="2870300"/>
        <a:ext cx="1516702" cy="1516702"/>
      </dsp:txXfrm>
    </dsp:sp>
    <dsp:sp modelId="{D5C36BB8-267E-4D7C-A5BA-A6333657119C}">
      <dsp:nvSpPr>
        <dsp:cNvPr id="0" name=""/>
        <dsp:cNvSpPr/>
      </dsp:nvSpPr>
      <dsp:spPr>
        <a:xfrm rot="12900000">
          <a:off x="1940005" y="2181411"/>
          <a:ext cx="1644255" cy="61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B8E98-572A-4236-8C59-425442B85729}">
      <dsp:nvSpPr>
        <dsp:cNvPr id="0" name=""/>
        <dsp:cNvSpPr/>
      </dsp:nvSpPr>
      <dsp:spPr>
        <a:xfrm>
          <a:off x="1069838" y="1200434"/>
          <a:ext cx="2037693" cy="163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kern="1200" dirty="0" smtClean="0">
              <a:solidFill>
                <a:srgbClr val="000000"/>
              </a:solidFill>
              <a:latin typeface="Arial Narrow" pitchFamily="34" charset="0"/>
            </a:rPr>
            <a:t>Propios</a:t>
          </a:r>
          <a:endParaRPr lang="es-MX" sz="2400" kern="1200" dirty="0">
            <a:solidFill>
              <a:srgbClr val="000000"/>
            </a:solidFill>
            <a:latin typeface="Arial Narrow" pitchFamily="34" charset="0"/>
          </a:endParaRPr>
        </a:p>
      </dsp:txBody>
      <dsp:txXfrm>
        <a:off x="1117584" y="1248180"/>
        <a:ext cx="1942201" cy="1534663"/>
      </dsp:txXfrm>
    </dsp:sp>
    <dsp:sp modelId="{4E75405C-87A8-4A50-AFAD-CC5E3CD81DD0}">
      <dsp:nvSpPr>
        <dsp:cNvPr id="0" name=""/>
        <dsp:cNvSpPr/>
      </dsp:nvSpPr>
      <dsp:spPr>
        <a:xfrm rot="16200000">
          <a:off x="3570359" y="1332702"/>
          <a:ext cx="1644255" cy="61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59C5D-1C74-4EC4-BDAA-B742ED06E4AA}">
      <dsp:nvSpPr>
        <dsp:cNvPr id="0" name=""/>
        <dsp:cNvSpPr/>
      </dsp:nvSpPr>
      <dsp:spPr>
        <a:xfrm>
          <a:off x="3373640" y="1151"/>
          <a:ext cx="2037693" cy="163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kern="1200" dirty="0" smtClean="0">
              <a:solidFill>
                <a:srgbClr val="000000"/>
              </a:solidFill>
              <a:latin typeface="Arial Narrow" pitchFamily="34" charset="0"/>
            </a:rPr>
            <a:t>Ley de Coordinación Fiscal</a:t>
          </a:r>
          <a:endParaRPr lang="es-MX" sz="2400" kern="1200" dirty="0">
            <a:solidFill>
              <a:srgbClr val="000000"/>
            </a:solidFill>
            <a:latin typeface="Arial Narrow" pitchFamily="34" charset="0"/>
          </a:endParaRPr>
        </a:p>
      </dsp:txBody>
      <dsp:txXfrm>
        <a:off x="3421386" y="48897"/>
        <a:ext cx="1942201" cy="1534663"/>
      </dsp:txXfrm>
    </dsp:sp>
    <dsp:sp modelId="{53D58180-1BA4-4A3C-A810-29E6DDD16603}">
      <dsp:nvSpPr>
        <dsp:cNvPr id="0" name=""/>
        <dsp:cNvSpPr/>
      </dsp:nvSpPr>
      <dsp:spPr>
        <a:xfrm rot="19500000">
          <a:off x="5200714" y="2181411"/>
          <a:ext cx="1644255" cy="61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7771F-94B1-4741-A46E-0D9763A6A56F}">
      <dsp:nvSpPr>
        <dsp:cNvPr id="0" name=""/>
        <dsp:cNvSpPr/>
      </dsp:nvSpPr>
      <dsp:spPr>
        <a:xfrm>
          <a:off x="5677442" y="1200434"/>
          <a:ext cx="2037693" cy="163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 prst="convex"/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kern="1200" dirty="0" smtClean="0">
              <a:solidFill>
                <a:srgbClr val="000000"/>
              </a:solidFill>
              <a:latin typeface="Arial Narrow" pitchFamily="34" charset="0"/>
            </a:rPr>
            <a:t>Financiamiento </a:t>
          </a:r>
          <a:endParaRPr lang="es-MX" sz="2400" kern="1200" dirty="0">
            <a:solidFill>
              <a:srgbClr val="000000"/>
            </a:solidFill>
            <a:latin typeface="Arial Narrow" pitchFamily="34" charset="0"/>
          </a:endParaRPr>
        </a:p>
      </dsp:txBody>
      <dsp:txXfrm>
        <a:off x="5725188" y="1248180"/>
        <a:ext cx="1942201" cy="153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985B-C2D8-DB45-B656-19366EB0F9D2}" type="datetimeFigureOut">
              <a:rPr lang="es-ES_tradnl" smtClean="0"/>
              <a:t>27/11/17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A9B2-7D95-4E43-8350-6CEC4483EA2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29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EC057-4DE0-224F-8259-80B72A1210B0}" type="slidenum">
              <a:rPr lang="es-ES"/>
              <a:pPr eaLnBrk="1" hangingPunct="1"/>
              <a:t>3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722DA6-6015-A14C-A79D-01DD4D1BBB9A}" type="slidenum">
              <a:rPr lang="es-ES"/>
              <a:pPr eaLnBrk="1" hangingPunct="1"/>
              <a:t>36</a:t>
            </a:fld>
            <a:endParaRPr lang="es-E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2017 2.9% ingreso 8.2 gasto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AE3A-F535-1D45-8099-609AB919D6C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5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AA2887-7D58-C840-903E-0E8FB486A7DE}" type="slidenum">
              <a:rPr lang="es-ES"/>
              <a:pPr eaLnBrk="1" hangingPunct="1"/>
              <a:t>5</a:t>
            </a:fld>
            <a:endParaRPr lang="es-E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719489-2266-1842-8376-D6370B85AE06}" type="slidenum">
              <a:rPr lang="es-ES"/>
              <a:pPr eaLnBrk="1" hangingPunct="1"/>
              <a:t>6</a:t>
            </a:fld>
            <a:endParaRPr lang="es-E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EC057-4DE0-224F-8259-80B72A1210B0}" type="slidenum">
              <a:rPr lang="es-ES"/>
              <a:pPr eaLnBrk="1" hangingPunct="1"/>
              <a:t>12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EC057-4DE0-224F-8259-80B72A1210B0}" type="slidenum">
              <a:rPr lang="es-ES"/>
              <a:pPr eaLnBrk="1" hangingPunct="1"/>
              <a:t>15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MX">
              <a:latin typeface="Calibri" charset="0"/>
            </a:endParaRPr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B4E0E-41D1-EA43-A8A8-5A84AEDF672C}" type="slidenum">
              <a:rPr lang="es-MX"/>
              <a:pPr eaLnBrk="1" hangingPunct="1"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EC057-4DE0-224F-8259-80B72A1210B0}" type="slidenum">
              <a:rPr lang="es-ES"/>
              <a:pPr eaLnBrk="1" hangingPunct="1"/>
              <a:t>31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EC057-4DE0-224F-8259-80B72A1210B0}" type="slidenum">
              <a:rPr lang="es-ES"/>
              <a:pPr eaLnBrk="1" hangingPunct="1"/>
              <a:t>34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0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D3A867-481E-9F49-8D6C-657B0EB5A244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9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Dr. Raúl Ángel Otero Díaz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13966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9288-8BF4-2942-906A-72ADADC3B90B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2BDED8-1078-EE48-A874-44052DC864B1}" type="slidenum">
              <a:rPr lang="es-ES" smtClean="0"/>
              <a:t>‹Nr.›</a:t>
            </a:fld>
            <a:endParaRPr lang="es-ES"/>
          </a:p>
        </p:txBody>
      </p:sp>
      <p:pic>
        <p:nvPicPr>
          <p:cNvPr id="18" name="Imagen 17" descr="C:\Users\Luis Angel\Desktop\LIMA\UNAM.jpg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79" y="288088"/>
            <a:ext cx="800486" cy="89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http://www.acatlan.unam.mx/imagenes/291.png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36" y="257273"/>
            <a:ext cx="821621" cy="899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ector recto de flecha 19"/>
          <p:cNvCxnSpPr>
            <a:cxnSpLocks noChangeShapeType="1"/>
          </p:cNvCxnSpPr>
          <p:nvPr userDrawn="1"/>
        </p:nvCxnSpPr>
        <p:spPr bwMode="auto">
          <a:xfrm>
            <a:off x="7772400" y="257273"/>
            <a:ext cx="0" cy="899677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recto 20"/>
          <p:cNvCxnSpPr/>
          <p:nvPr userDrawn="1"/>
        </p:nvCxnSpPr>
        <p:spPr>
          <a:xfrm flipH="1" flipV="1">
            <a:off x="205965" y="720766"/>
            <a:ext cx="6402088" cy="1716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1407429" y="6607019"/>
            <a:ext cx="730952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39 Imagen" descr="cemm logo"/>
          <p:cNvPicPr/>
          <p:nvPr userDrawn="1"/>
        </p:nvPicPr>
        <p:blipFill>
          <a:blip r:embed="rId21"/>
          <a:srcRect l="18294" t="36584" r="18698" b="34959"/>
          <a:stretch>
            <a:fillRect/>
          </a:stretch>
        </p:blipFill>
        <p:spPr bwMode="auto">
          <a:xfrm>
            <a:off x="120145" y="6229474"/>
            <a:ext cx="1218628" cy="5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6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slide" Target="slide19.xml"/><Relationship Id="rId5" Type="http://schemas.openxmlformats.org/officeDocument/2006/relationships/slide" Target="slide18.xml"/><Relationship Id="rId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RECURSOS FEDERALES PARA MUNICIPIOS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 RAUL ANGEL OTER DIAZ</a:t>
            </a:r>
          </a:p>
          <a:p>
            <a:endParaRPr lang="es-ES" dirty="0"/>
          </a:p>
        </p:txBody>
      </p:sp>
      <p:pic>
        <p:nvPicPr>
          <p:cNvPr id="4" name="Imagen 3" descr="C:\Users\Luis Angel\Desktop\LIMA\UN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4" y="5515579"/>
            <a:ext cx="800486" cy="89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://www.acatlan.unam.mx/imagenes/29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71" y="5484764"/>
            <a:ext cx="821621" cy="899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de flecha 5"/>
          <p:cNvCxnSpPr>
            <a:cxnSpLocks noChangeShapeType="1"/>
          </p:cNvCxnSpPr>
          <p:nvPr/>
        </p:nvCxnSpPr>
        <p:spPr bwMode="auto">
          <a:xfrm>
            <a:off x="7880735" y="5484764"/>
            <a:ext cx="0" cy="899677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068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Los ayuntamientos, en el ámbito de su competencia, </a:t>
            </a:r>
            <a:r>
              <a:rPr lang="es-ES" dirty="0" smtClean="0">
                <a:solidFill>
                  <a:srgbClr val="FF0000"/>
                </a:solidFill>
              </a:rPr>
              <a:t>propondrán a las legislaturas estatales las cuotas y tarifas aplicables a impuestos, derechos, contribuciones de mejoras y las tablas de valores unitarios de suelo y construcciones </a:t>
            </a:r>
            <a:r>
              <a:rPr lang="es-ES" dirty="0" smtClean="0"/>
              <a:t>que sirvan de base para el cobro de las contribuciones sobre la propiedad inmobiliaria.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5338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ES" smtClean="0"/>
              <a:t>Art. 115. fracción IV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43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Las legislaturas de los Estados </a:t>
            </a:r>
            <a:r>
              <a:rPr lang="es-ES" dirty="0" smtClean="0">
                <a:solidFill>
                  <a:srgbClr val="FF0000"/>
                </a:solidFill>
              </a:rPr>
              <a:t>aprobarán las leyes de Ingresos de los municipios, revisarán y fiscalizarán sus cuentas públicas</a:t>
            </a:r>
            <a:r>
              <a:rPr lang="es-ES" dirty="0" smtClean="0"/>
              <a:t>. Los presupuestos de egresos serán aprobados por los ayuntamientos con base en sus ingresos disponibles.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5338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ES" smtClean="0"/>
              <a:t>Art. 115. fracción IV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78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Papel reciclado"/>
          <p:cNvSpPr>
            <a:spLocks noChangeArrowheads="1"/>
          </p:cNvSpPr>
          <p:nvPr/>
        </p:nvSpPr>
        <p:spPr bwMode="auto">
          <a:xfrm>
            <a:off x="533400" y="1573213"/>
            <a:ext cx="8153400" cy="3213100"/>
          </a:xfrm>
          <a:prstGeom prst="ellipse">
            <a:avLst/>
          </a:prstGeom>
          <a:noFill/>
          <a:ln w="1016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1947863" y="2143125"/>
            <a:ext cx="5267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Origen de los Ingresos Municipales</a:t>
            </a:r>
            <a:endParaRPr lang="es-ES" sz="4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94258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Ingresos Municipales</a:t>
            </a:r>
            <a:endParaRPr lang="es-MX" sz="32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cs typeface="Trebuchet M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55513"/>
              </p:ext>
            </p:extLst>
          </p:nvPr>
        </p:nvGraphicFramePr>
        <p:xfrm>
          <a:off x="179512" y="1412776"/>
          <a:ext cx="8784975" cy="470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73760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90767"/>
              </p:ext>
            </p:extLst>
          </p:nvPr>
        </p:nvGraphicFramePr>
        <p:xfrm>
          <a:off x="467545" y="1844824"/>
          <a:ext cx="8208911" cy="2736303"/>
        </p:xfrm>
        <a:graphic>
          <a:graphicData uri="http://schemas.openxmlformats.org/drawingml/2006/table">
            <a:tbl>
              <a:tblPr/>
              <a:tblGrid>
                <a:gridCol w="2255378"/>
                <a:gridCol w="1475945"/>
                <a:gridCol w="713097"/>
                <a:gridCol w="1243775"/>
                <a:gridCol w="1194023"/>
                <a:gridCol w="1326693"/>
              </a:tblGrid>
              <a:tr h="6673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Origen de los Ingresos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de Ingreso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Operativos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No Recurrentes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Discrecionales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42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propios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propios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de Coordinación Fiscal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Participaciones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Aportaciones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Zapf Dingbat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FAFM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Zapf Dingbat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Convenio Estatal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4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Financiamiento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Financiamiento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Zapf Dingbats"/>
                        </a:rPr>
                        <a:t>✓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5338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Ingresos Municipales</a:t>
            </a:r>
            <a:endParaRPr lang="es-MX" sz="32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922351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Papel reciclado"/>
          <p:cNvSpPr>
            <a:spLocks noChangeArrowheads="1"/>
          </p:cNvSpPr>
          <p:nvPr/>
        </p:nvSpPr>
        <p:spPr bwMode="auto">
          <a:xfrm>
            <a:off x="533400" y="1573213"/>
            <a:ext cx="8153400" cy="3213100"/>
          </a:xfrm>
          <a:prstGeom prst="ellipse">
            <a:avLst/>
          </a:prstGeom>
          <a:noFill/>
          <a:ln w="1016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184995" y="2630522"/>
            <a:ext cx="5267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Ley de Coordinación Fiscal</a:t>
            </a:r>
            <a:endParaRPr lang="es-ES" sz="4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Oval 2" descr="Papel reciclado"/>
          <p:cNvSpPr>
            <a:spLocks noChangeArrowheads="1"/>
          </p:cNvSpPr>
          <p:nvPr/>
        </p:nvSpPr>
        <p:spPr bwMode="auto">
          <a:xfrm>
            <a:off x="883096" y="2016100"/>
            <a:ext cx="8153400" cy="3213100"/>
          </a:xfrm>
          <a:prstGeom prst="ellipse">
            <a:avLst/>
          </a:prstGeom>
          <a:noFill/>
          <a:ln w="101600">
            <a:solidFill>
              <a:srgbClr val="C3D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41418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latin typeface="Trebuchet MS"/>
                <a:cs typeface="Trebuchet MS"/>
              </a:rPr>
              <a:t>Ley de Coordinación Fiscal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590872" y="1888232"/>
            <a:ext cx="8229600" cy="3720144"/>
          </a:xfrm>
        </p:spPr>
        <p:txBody>
          <a:bodyPr>
            <a:normAutofit/>
          </a:bodyPr>
          <a:lstStyle/>
          <a:p>
            <a:pPr eaLnBrk="1" hangingPunct="1"/>
            <a:r>
              <a:rPr lang="es-MX" dirty="0">
                <a:latin typeface="Arial" charset="0"/>
              </a:rPr>
              <a:t>Aportaciones</a:t>
            </a:r>
          </a:p>
          <a:p>
            <a:pPr lvl="1" eaLnBrk="1" hangingPunct="1"/>
            <a:r>
              <a:rPr lang="es-MX" dirty="0">
                <a:latin typeface="Arial" charset="0"/>
              </a:rPr>
              <a:t>Reforma </a:t>
            </a:r>
            <a:r>
              <a:rPr lang="es-MX" dirty="0" smtClean="0">
                <a:latin typeface="Arial" charset="0"/>
              </a:rPr>
              <a:t>Fiscal</a:t>
            </a:r>
          </a:p>
          <a:p>
            <a:pPr lvl="1" eaLnBrk="1" hangingPunct="1"/>
            <a:r>
              <a:rPr lang="es-MX" dirty="0" smtClean="0">
                <a:latin typeface="Arial" charset="0"/>
              </a:rPr>
              <a:t>Fondos art 25</a:t>
            </a:r>
          </a:p>
          <a:p>
            <a:pPr lvl="1" eaLnBrk="1" hangingPunct="1"/>
            <a:r>
              <a:rPr lang="es-MX" dirty="0" smtClean="0">
                <a:latin typeface="Arial" charset="0"/>
              </a:rPr>
              <a:t>Ramo 33</a:t>
            </a:r>
            <a:endParaRPr lang="es-MX" dirty="0">
              <a:latin typeface="Arial" charset="0"/>
            </a:endParaRPr>
          </a:p>
          <a:p>
            <a:pPr eaLnBrk="1" hangingPunct="1"/>
            <a:endParaRPr lang="es-MX" dirty="0">
              <a:latin typeface="Arial" charset="0"/>
            </a:endParaRPr>
          </a:p>
          <a:p>
            <a:pPr eaLnBrk="1" hangingPunct="1"/>
            <a:r>
              <a:rPr lang="es-MX" dirty="0">
                <a:latin typeface="Arial" charset="0"/>
              </a:rPr>
              <a:t>Participaciones</a:t>
            </a:r>
          </a:p>
          <a:p>
            <a:pPr lvl="1" eaLnBrk="1" hangingPunct="1"/>
            <a:r>
              <a:rPr lang="es-MX" dirty="0" smtClean="0">
                <a:latin typeface="Arial" charset="0"/>
              </a:rPr>
              <a:t>Fluctuaciones</a:t>
            </a:r>
          </a:p>
          <a:p>
            <a:pPr lvl="1" eaLnBrk="1" hangingPunct="1"/>
            <a:r>
              <a:rPr lang="es-MX" dirty="0" smtClean="0">
                <a:latin typeface="Arial" charset="0"/>
              </a:rPr>
              <a:t>Ramo 28</a:t>
            </a:r>
            <a:endParaRPr lang="es-MX" dirty="0">
              <a:latin typeface="Arial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357688" y="1772816"/>
            <a:ext cx="1808162" cy="13620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MX" sz="3000" dirty="0"/>
              <a:t>FISM</a:t>
            </a:r>
            <a:endParaRPr lang="es-ES" sz="3000" dirty="0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6752976" y="1629792"/>
            <a:ext cx="1995488" cy="1727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MX" sz="3000" dirty="0"/>
              <a:t>FAFM</a:t>
            </a:r>
          </a:p>
          <a:p>
            <a:pPr algn="ctr"/>
            <a:r>
              <a:rPr lang="es-MX" sz="2000" dirty="0"/>
              <a:t>(FORTAMUN)</a:t>
            </a:r>
            <a:endParaRPr lang="es-ES" sz="2000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48014" y="3723109"/>
            <a:ext cx="2672258" cy="13620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MX" sz="3000" dirty="0" smtClean="0"/>
              <a:t>Participaciones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6632197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FAIS (Ramo 33)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Artículo 32 de la LCF</a:t>
            </a:r>
          </a:p>
          <a:p>
            <a:r>
              <a:rPr lang="es-ES" dirty="0" smtClean="0"/>
              <a:t>FAIS </a:t>
            </a:r>
            <a:r>
              <a:rPr lang="mr-IN" dirty="0" smtClean="0"/>
              <a:t>–</a:t>
            </a:r>
            <a:r>
              <a:rPr lang="es-ES" dirty="0" smtClean="0"/>
              <a:t> 2.5294%</a:t>
            </a:r>
          </a:p>
          <a:p>
            <a:pPr lvl="1"/>
            <a:r>
              <a:rPr lang="es-ES" dirty="0" smtClean="0"/>
              <a:t>FISE </a:t>
            </a:r>
            <a:r>
              <a:rPr lang="mr-IN" dirty="0" smtClean="0"/>
              <a:t>–</a:t>
            </a:r>
            <a:r>
              <a:rPr lang="es-ES" dirty="0" smtClean="0"/>
              <a:t> 0.3066 % de la RFP</a:t>
            </a:r>
          </a:p>
          <a:p>
            <a:pPr lvl="1"/>
            <a:r>
              <a:rPr lang="es-ES" dirty="0" smtClean="0"/>
              <a:t>FISM </a:t>
            </a:r>
            <a:r>
              <a:rPr lang="mr-IN" dirty="0" smtClean="0"/>
              <a:t>–</a:t>
            </a:r>
            <a:r>
              <a:rPr lang="es-ES" dirty="0" smtClean="0"/>
              <a:t> 2.2228% de la RFP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645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Trebuchet MS"/>
                <a:cs typeface="Trebuchet MS"/>
              </a:rPr>
              <a:t>Fondo de Infraestructura Social Municipal (Art. 33 LCF)</a:t>
            </a: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latin typeface="Arial" charset="0"/>
              </a:rPr>
              <a:t>En el Municipal (FISM), al financiamiento de </a:t>
            </a:r>
            <a:r>
              <a:rPr lang="es-MX" dirty="0">
                <a:solidFill>
                  <a:srgbClr val="FF0000"/>
                </a:solidFill>
                <a:latin typeface="Arial" charset="0"/>
              </a:rPr>
              <a:t>obras para agua potable, alcantarillado, drenaje y letrinas, urbanización municipal, electrificación rural y de colonias pobres, infraestructura básica de salud, infraestructura básica educativa, mejoramiento de vivienda, caminos rurales e infraestructura productiva rural.</a:t>
            </a:r>
          </a:p>
        </p:txBody>
      </p:sp>
    </p:spTree>
    <p:extLst>
      <p:ext uri="{BB962C8B-B14F-4D97-AF65-F5344CB8AC3E}">
        <p14:creationId xmlns:p14="http://schemas.microsoft.com/office/powerpoint/2010/main" val="117496454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24"/>
          </a:xfrm>
        </p:spPr>
        <p:txBody>
          <a:bodyPr/>
          <a:lstStyle/>
          <a:p>
            <a:r>
              <a:rPr lang="es-MX" sz="2800" dirty="0">
                <a:solidFill>
                  <a:srgbClr val="9A3130"/>
                </a:solidFill>
                <a:latin typeface="Arial Narrow" charset="0"/>
              </a:rPr>
              <a:t>Se distribuye por fórmula según magnitud y profundidad de pobreza extrema de estados y municipios. </a:t>
            </a:r>
          </a:p>
          <a:p>
            <a:pPr algn="just"/>
            <a:r>
              <a:rPr lang="es-MX" sz="2800" dirty="0">
                <a:solidFill>
                  <a:srgbClr val="FF0000"/>
                </a:solidFill>
                <a:latin typeface="Arial Narrow" charset="0"/>
              </a:rPr>
              <a:t>Sólo se puede usar en obras, acciones sociales e inversiones para beneficio de la población más marginada del municipio</a:t>
            </a:r>
            <a:r>
              <a:rPr lang="es-MX" sz="2800" dirty="0" smtClean="0">
                <a:latin typeface="Arial Narrow" charset="0"/>
              </a:rPr>
              <a:t>.</a:t>
            </a:r>
            <a:endParaRPr lang="es-MX" sz="2800" dirty="0">
              <a:latin typeface="Arial Narrow" charset="0"/>
            </a:endParaRPr>
          </a:p>
          <a:p>
            <a:pPr marL="0" indent="0">
              <a:buNone/>
            </a:pPr>
            <a:endParaRPr lang="es-MX" sz="2800" dirty="0">
              <a:latin typeface="Arial Narrow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Trebuchet MS"/>
                <a:cs typeface="Trebuchet MS"/>
              </a:rPr>
              <a:t>Fondo de Infraestructura Social Municipal </a:t>
            </a:r>
            <a:endParaRPr lang="es-E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257350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5"/>
            <a:r>
              <a:rPr lang="es-MX" sz="3600" b="1" dirty="0"/>
              <a:t>Origen de los </a:t>
            </a:r>
            <a:r>
              <a:rPr lang="es-MX" sz="3600" b="1" dirty="0">
                <a:solidFill>
                  <a:srgbClr val="FF0000"/>
                </a:solidFill>
              </a:rPr>
              <a:t>Ingresos</a:t>
            </a:r>
            <a:r>
              <a:rPr lang="es-MX" sz="3600" b="1" dirty="0"/>
              <a:t> municipales</a:t>
            </a:r>
            <a:endParaRPr lang="es-ES_tradnl" sz="3600" dirty="0"/>
          </a:p>
          <a:p>
            <a:pPr lvl="5"/>
            <a:r>
              <a:rPr lang="es-MX" sz="3600" b="1" dirty="0">
                <a:solidFill>
                  <a:srgbClr val="FF0000"/>
                </a:solidFill>
              </a:rPr>
              <a:t>Aportaciones </a:t>
            </a:r>
            <a:r>
              <a:rPr lang="es-MX" sz="3600" b="1" dirty="0"/>
              <a:t>como gasto de inversión </a:t>
            </a:r>
            <a:endParaRPr lang="es-ES_tradnl" sz="3600" dirty="0"/>
          </a:p>
          <a:p>
            <a:pPr lvl="5"/>
            <a:r>
              <a:rPr lang="es-MX" sz="3600" b="1" dirty="0"/>
              <a:t>Las </a:t>
            </a:r>
            <a:r>
              <a:rPr lang="es-MX" sz="3600" b="1" dirty="0">
                <a:solidFill>
                  <a:srgbClr val="FF0000"/>
                </a:solidFill>
              </a:rPr>
              <a:t>participaciones</a:t>
            </a:r>
            <a:r>
              <a:rPr lang="es-MX" sz="3600" b="1" dirty="0"/>
              <a:t> como ingreso discrecional</a:t>
            </a:r>
            <a:endParaRPr lang="es-ES_tradnl" sz="3600" dirty="0"/>
          </a:p>
          <a:p>
            <a:pPr lvl="5"/>
            <a:r>
              <a:rPr lang="es-MX" sz="3600" b="1" dirty="0"/>
              <a:t>Financiamiento y </a:t>
            </a:r>
            <a:r>
              <a:rPr lang="es-MX" sz="3600" b="1" dirty="0">
                <a:solidFill>
                  <a:srgbClr val="FF0000"/>
                </a:solidFill>
              </a:rPr>
              <a:t>deuda pública</a:t>
            </a:r>
            <a:r>
              <a:rPr lang="es-MX" sz="3600" b="1" dirty="0"/>
              <a:t> con participaciones en garantía</a:t>
            </a:r>
            <a:endParaRPr lang="es-ES_tradnl" sz="3600" dirty="0"/>
          </a:p>
          <a:p>
            <a:pPr lvl="5"/>
            <a:r>
              <a:rPr lang="es-MX" sz="3600" b="1" dirty="0" smtClean="0">
                <a:solidFill>
                  <a:srgbClr val="FF0000"/>
                </a:solidFill>
              </a:rPr>
              <a:t>EL </a:t>
            </a:r>
            <a:r>
              <a:rPr lang="es-MX" sz="3600" b="1" dirty="0">
                <a:solidFill>
                  <a:srgbClr val="FF0000"/>
                </a:solidFill>
              </a:rPr>
              <a:t>Catastro y el Sistema Predial</a:t>
            </a:r>
          </a:p>
          <a:p>
            <a:pPr marL="0" indent="0">
              <a:buNone/>
            </a:pPr>
            <a:endParaRPr lang="es-ES_tradnl" dirty="0"/>
          </a:p>
          <a:p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2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Asignación municipal =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FISM 2013 + (incremento </a:t>
            </a:r>
            <a:r>
              <a:rPr lang="es-ES" dirty="0" err="1" smtClean="0"/>
              <a:t>fism</a:t>
            </a:r>
            <a:r>
              <a:rPr lang="es-ES" dirty="0" smtClean="0"/>
              <a:t> 2017 * factor de carencia/personas en extrema pobreza)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88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FORTAMUNDF (RAMO 33)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Artículo 36 de la LCF</a:t>
            </a:r>
          </a:p>
          <a:p>
            <a:r>
              <a:rPr lang="es-ES" dirty="0" smtClean="0"/>
              <a:t>FAFM </a:t>
            </a:r>
            <a:r>
              <a:rPr lang="mr-IN" dirty="0" smtClean="0"/>
              <a:t>–</a:t>
            </a:r>
            <a:r>
              <a:rPr lang="es-ES" dirty="0" smtClean="0"/>
              <a:t> 2.35% de la RFP</a:t>
            </a:r>
          </a:p>
          <a:p>
            <a:endParaRPr lang="es-ES" dirty="0"/>
          </a:p>
          <a:p>
            <a:r>
              <a:rPr lang="es-ES" dirty="0" smtClean="0"/>
              <a:t>75 % población residente</a:t>
            </a:r>
          </a:p>
          <a:p>
            <a:r>
              <a:rPr lang="es-ES" dirty="0" smtClean="0"/>
              <a:t>25 % población flotante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914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Trebuchet MS"/>
                <a:cs typeface="Trebuchet MS"/>
              </a:rPr>
              <a:t>Fondo de Aportaciones al Fomento Municipal</a:t>
            </a: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09599" y="19304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s-MX" sz="2800" dirty="0">
                <a:latin typeface="Arial" charset="0"/>
              </a:rPr>
              <a:t>De acuerdo al artículo 37 de la LCF, tienen como destino:</a:t>
            </a:r>
          </a:p>
          <a:p>
            <a:pPr algn="just"/>
            <a:r>
              <a:rPr lang="es-MX" sz="2800" dirty="0">
                <a:latin typeface="Arial" charset="0"/>
              </a:rPr>
              <a:t>Exclusivamente la satisfacción de sus requerimientos, </a:t>
            </a:r>
            <a:r>
              <a:rPr lang="es-MX" sz="2800" dirty="0">
                <a:solidFill>
                  <a:srgbClr val="FF0000"/>
                </a:solidFill>
                <a:latin typeface="Arial" charset="0"/>
              </a:rPr>
              <a:t>dando prioridad al cumplimiento de las obligaciones financieras.</a:t>
            </a:r>
          </a:p>
          <a:p>
            <a:pPr algn="just"/>
            <a:r>
              <a:rPr lang="es-MX" sz="2800" dirty="0">
                <a:latin typeface="Arial" charset="0"/>
              </a:rPr>
              <a:t>A la atención de necesidades directamente vinculadas con la </a:t>
            </a:r>
            <a:r>
              <a:rPr lang="es-MX" sz="2800" dirty="0">
                <a:solidFill>
                  <a:srgbClr val="FF0000"/>
                </a:solidFill>
                <a:latin typeface="Arial" charset="0"/>
              </a:rPr>
              <a:t>seguridad pública </a:t>
            </a:r>
            <a:r>
              <a:rPr lang="es-MX" sz="2800" dirty="0">
                <a:latin typeface="Arial" charset="0"/>
              </a:rPr>
              <a:t>de sus habitantes.</a:t>
            </a:r>
          </a:p>
        </p:txBody>
      </p:sp>
    </p:spTree>
    <p:extLst>
      <p:ext uri="{BB962C8B-B14F-4D97-AF65-F5344CB8AC3E}">
        <p14:creationId xmlns:p14="http://schemas.microsoft.com/office/powerpoint/2010/main" val="356937312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fondos a entidades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3863" y="1346877"/>
            <a:ext cx="6347714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b="1" dirty="0"/>
              <a:t>I. </a:t>
            </a:r>
            <a:r>
              <a:rPr lang="es-ES" sz="3600" b="1" dirty="0"/>
              <a:t>	</a:t>
            </a:r>
            <a:r>
              <a:rPr lang="es-ES" sz="3600" dirty="0"/>
              <a:t>Fondo de Aportaciones para la Nómina Educativa y Gasto Operativo;</a:t>
            </a:r>
            <a:endParaRPr lang="es-ES_tradnl" sz="3600" dirty="0"/>
          </a:p>
          <a:p>
            <a:pPr marL="0" indent="0">
              <a:buNone/>
            </a:pPr>
            <a:r>
              <a:rPr lang="es-MX" sz="3600" i="1" dirty="0"/>
              <a:t>Fracción reformada DOF 09-12-2013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r>
              <a:rPr lang="es-ES" sz="3600" b="1" dirty="0"/>
              <a:t>II. 	</a:t>
            </a:r>
            <a:r>
              <a:rPr lang="es-ES" sz="3600" dirty="0"/>
              <a:t>Fondo de Aportaciones para los Servicios de Salud;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r>
              <a:rPr lang="es-ES" sz="3600" b="1" dirty="0"/>
              <a:t>III. 	</a:t>
            </a:r>
            <a:r>
              <a:rPr lang="es-ES" sz="3600" dirty="0"/>
              <a:t>Fondo de Aportaciones para la Infraestructura Social;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r>
              <a:rPr lang="es-ES" sz="3600" b="1" dirty="0"/>
              <a:t>IV. 	</a:t>
            </a:r>
            <a:r>
              <a:rPr lang="es-ES" sz="3600" dirty="0"/>
              <a:t>Fondo de Aportaciones para el Fortalecimiento de los Municipios y de las Demarcaciones Territoriales del Distrito Federal;</a:t>
            </a:r>
            <a:endParaRPr lang="es-ES_tradnl" sz="3600" dirty="0"/>
          </a:p>
          <a:p>
            <a:pPr marL="0" indent="0">
              <a:buNone/>
            </a:pPr>
            <a:r>
              <a:rPr lang="es-MX" sz="3600" i="1" dirty="0" smtClean="0"/>
              <a:t>Fracción reformada DOF 31-12-1998, 31-12-2000</a:t>
            </a:r>
            <a:endParaRPr lang="es-ES_tradnl" sz="3600" dirty="0" smtClean="0"/>
          </a:p>
          <a:p>
            <a:pPr marL="0" indent="0">
              <a:buNone/>
            </a:pPr>
            <a:r>
              <a:rPr lang="es-ES" sz="3600" dirty="0" smtClean="0"/>
              <a:t> </a:t>
            </a:r>
            <a:endParaRPr lang="es-ES_tradnl" sz="3600" dirty="0" smtClean="0"/>
          </a:p>
          <a:p>
            <a:pPr marL="0" indent="0">
              <a:buNone/>
            </a:pPr>
            <a:r>
              <a:rPr lang="es-ES" sz="3600" b="1" dirty="0" smtClean="0"/>
              <a:t>V</a:t>
            </a:r>
            <a:r>
              <a:rPr lang="es-ES" sz="3600" b="1" dirty="0"/>
              <a:t>. 	</a:t>
            </a:r>
            <a:r>
              <a:rPr lang="es-ES" sz="3600" dirty="0"/>
              <a:t>Fondo de Aportaciones Múltiples.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r>
              <a:rPr lang="es-ES" sz="3600" b="1" dirty="0"/>
              <a:t>VI.- 	</a:t>
            </a:r>
            <a:r>
              <a:rPr lang="es-ES" sz="3600" dirty="0"/>
              <a:t>Fondo de Aportaciones para la Educación Tecnológica y de Adultos, y</a:t>
            </a:r>
            <a:endParaRPr lang="es-ES_tradnl" sz="3600" dirty="0"/>
          </a:p>
          <a:p>
            <a:pPr marL="0" indent="0">
              <a:buNone/>
            </a:pPr>
            <a:r>
              <a:rPr lang="es-MX" sz="3600" i="1" dirty="0"/>
              <a:t>Fracción adicionada DOF 31-12-1998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r>
              <a:rPr lang="es-ES" sz="3600" b="1" dirty="0"/>
              <a:t>VII.- 	</a:t>
            </a:r>
            <a:r>
              <a:rPr lang="es-ES" sz="3600" dirty="0"/>
              <a:t>Fondo de Aportaciones para la Seguridad Pública de los Estados y del Distrito Federal.</a:t>
            </a:r>
            <a:endParaRPr lang="es-ES_tradnl" sz="3600" dirty="0"/>
          </a:p>
          <a:p>
            <a:pPr marL="0" indent="0">
              <a:buNone/>
            </a:pPr>
            <a:r>
              <a:rPr lang="es-MX" sz="3600" i="1" dirty="0"/>
              <a:t>Fracción adicionada DOF 31-12-1998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r>
              <a:rPr lang="es-ES" sz="3600" b="1" dirty="0"/>
              <a:t>VIII.- 	</a:t>
            </a:r>
            <a:r>
              <a:rPr lang="es-ES" sz="3600" dirty="0"/>
              <a:t>Fondo de Aportaciones para el Fortalecimiento de las Entidades Federativas.</a:t>
            </a:r>
            <a:endParaRPr lang="es-ES_tradnl" sz="3600" dirty="0"/>
          </a:p>
          <a:p>
            <a:pPr marL="0" indent="0">
              <a:buNone/>
            </a:pPr>
            <a:r>
              <a:rPr lang="es-MX" sz="3600" i="1" dirty="0"/>
              <a:t>Fracción adicionada DOF 27-12-2006</a:t>
            </a:r>
            <a:endParaRPr lang="es-ES_tradnl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endParaRPr lang="es-ES_tradnl" sz="36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051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latin typeface="Trebuchet MS"/>
                <a:cs typeface="Trebuchet MS"/>
              </a:rPr>
              <a:t>Participaciones (Ramo 28)</a:t>
            </a:r>
            <a:endParaRPr lang="es-ES" sz="3200" dirty="0">
              <a:latin typeface="Trebuchet MS"/>
              <a:cs typeface="Trebuchet MS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3629000"/>
          </a:xfrm>
        </p:spPr>
        <p:txBody>
          <a:bodyPr>
            <a:normAutofit/>
          </a:bodyPr>
          <a:lstStyle/>
          <a:p>
            <a:endParaRPr lang="es-MX" dirty="0">
              <a:latin typeface="Arial" charset="0"/>
            </a:endParaRPr>
          </a:p>
          <a:p>
            <a:pPr algn="just"/>
            <a:r>
              <a:rPr lang="es-MX" dirty="0">
                <a:solidFill>
                  <a:srgbClr val="FF0000"/>
                </a:solidFill>
                <a:latin typeface="Arial" charset="0"/>
              </a:rPr>
              <a:t>Son recursos libres, no etiquetados, que constituyen la mayor parte de los ingresos discrecionales</a:t>
            </a:r>
            <a:r>
              <a:rPr lang="es-MX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s-MX" dirty="0">
              <a:latin typeface="Arial" charset="0"/>
            </a:endParaRPr>
          </a:p>
          <a:p>
            <a:pPr algn="just"/>
            <a:r>
              <a:rPr lang="es-MX" dirty="0">
                <a:latin typeface="Arial" charset="0"/>
              </a:rPr>
              <a:t>Se divide en Fondo General de Participaciones y Fondo de Fomento Municipal.</a:t>
            </a:r>
          </a:p>
          <a:p>
            <a:endParaRPr lang="es-MX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3676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>
                <a:latin typeface="Arial Narrow" charset="0"/>
              </a:rPr>
              <a:t>Son recursos inembargables y no condicionables. </a:t>
            </a:r>
          </a:p>
          <a:p>
            <a:r>
              <a:rPr lang="es-MX" sz="2000" dirty="0">
                <a:latin typeface="Arial Narrow" charset="0"/>
              </a:rPr>
              <a:t>20 % de la Recaudación Federal Participable </a:t>
            </a:r>
            <a:r>
              <a:rPr lang="es-MX" sz="2000" dirty="0" smtClean="0">
                <a:latin typeface="Arial Narrow" charset="0"/>
              </a:rPr>
              <a:t>Neta. (art. 2 LCF)</a:t>
            </a:r>
            <a:endParaRPr lang="es-MX" sz="2000" dirty="0">
              <a:latin typeface="Arial Narrow" charset="0"/>
            </a:endParaRPr>
          </a:p>
          <a:p>
            <a:r>
              <a:rPr lang="es-MX" sz="2000" dirty="0">
                <a:latin typeface="Arial Narrow" charset="0"/>
              </a:rPr>
              <a:t>Llegan a los municipios a través de los estados y según criterios y fórmulas de distribución dispuestos por cada Legislatura estatal, pero no pueden ser menos del 20% de lo que recibe el Estado.</a:t>
            </a:r>
          </a:p>
          <a:p>
            <a:pPr>
              <a:buFontTx/>
              <a:buNone/>
            </a:pPr>
            <a:r>
              <a:rPr lang="es-MX" sz="2000" dirty="0">
                <a:latin typeface="Arial Narrow" charset="0"/>
              </a:rPr>
              <a:t>		Hidalgo y Morelos			</a:t>
            </a:r>
            <a:r>
              <a:rPr lang="es-MX" sz="2000" dirty="0" smtClean="0">
                <a:latin typeface="Arial Narrow" charset="0"/>
              </a:rPr>
              <a:t>	25.0</a:t>
            </a:r>
            <a:r>
              <a:rPr lang="es-MX" sz="2000" dirty="0">
                <a:latin typeface="Arial Narrow" charset="0"/>
              </a:rPr>
              <a:t>%	</a:t>
            </a:r>
          </a:p>
          <a:p>
            <a:pPr algn="just">
              <a:buFontTx/>
              <a:buNone/>
            </a:pPr>
            <a:r>
              <a:rPr lang="es-MX" sz="2000" dirty="0">
                <a:latin typeface="Arial Narrow" charset="0"/>
              </a:rPr>
              <a:t>		Campeche			</a:t>
            </a:r>
            <a:r>
              <a:rPr lang="es-MX" sz="2000" dirty="0" smtClean="0">
                <a:latin typeface="Arial Narrow" charset="0"/>
              </a:rPr>
              <a:t>		24.0</a:t>
            </a:r>
            <a:r>
              <a:rPr lang="es-MX" sz="2000" dirty="0">
                <a:latin typeface="Arial Narrow" charset="0"/>
              </a:rPr>
              <a:t>%	</a:t>
            </a:r>
          </a:p>
          <a:p>
            <a:pPr>
              <a:buFontTx/>
              <a:buNone/>
            </a:pPr>
            <a:r>
              <a:rPr lang="es-MX" sz="2000" dirty="0">
                <a:latin typeface="Arial Narrow" charset="0"/>
              </a:rPr>
              <a:t>		Querétaro			</a:t>
            </a:r>
            <a:r>
              <a:rPr lang="es-MX" sz="2000" dirty="0" smtClean="0">
                <a:latin typeface="Arial Narrow" charset="0"/>
              </a:rPr>
              <a:t>		22.5</a:t>
            </a:r>
            <a:r>
              <a:rPr lang="es-MX" sz="2000" dirty="0">
                <a:latin typeface="Arial Narrow" charset="0"/>
              </a:rPr>
              <a:t>%	</a:t>
            </a:r>
          </a:p>
          <a:p>
            <a:pPr>
              <a:buFontTx/>
              <a:buNone/>
            </a:pPr>
            <a:r>
              <a:rPr lang="es-MX" sz="2000" dirty="0">
                <a:latin typeface="Arial Narrow" charset="0"/>
              </a:rPr>
              <a:t>		Baja California Sur, Colima		22.0%	</a:t>
            </a:r>
          </a:p>
          <a:p>
            <a:pPr>
              <a:buFontTx/>
              <a:buNone/>
            </a:pPr>
            <a:r>
              <a:rPr lang="es-MX" sz="2000" dirty="0">
                <a:latin typeface="Arial Narrow" charset="0"/>
              </a:rPr>
              <a:t>		Jalisco y Zacatecas			</a:t>
            </a:r>
            <a:r>
              <a:rPr lang="es-MX" sz="2000" dirty="0" smtClean="0">
                <a:latin typeface="Arial Narrow" charset="0"/>
              </a:rPr>
              <a:t>	22.0</a:t>
            </a:r>
            <a:r>
              <a:rPr lang="es-MX" sz="2000" dirty="0">
                <a:latin typeface="Arial Narrow" charset="0"/>
              </a:rPr>
              <a:t>%</a:t>
            </a:r>
          </a:p>
          <a:p>
            <a:pPr>
              <a:buFontTx/>
              <a:buNone/>
            </a:pPr>
            <a:r>
              <a:rPr lang="es-MX" sz="2000" dirty="0">
                <a:latin typeface="Arial Narrow" charset="0"/>
              </a:rPr>
              <a:t>		Distrito Federal			</a:t>
            </a:r>
            <a:r>
              <a:rPr lang="es-MX" sz="2000" dirty="0" smtClean="0">
                <a:latin typeface="Arial Narrow" charset="0"/>
              </a:rPr>
              <a:t>	21.5</a:t>
            </a:r>
            <a:r>
              <a:rPr lang="es-MX" sz="2000" dirty="0">
                <a:latin typeface="Arial Narrow" charset="0"/>
              </a:rPr>
              <a:t>%	</a:t>
            </a:r>
          </a:p>
          <a:p>
            <a:pPr>
              <a:buFontTx/>
              <a:buNone/>
            </a:pPr>
            <a:r>
              <a:rPr lang="es-MX" sz="2000" dirty="0">
                <a:latin typeface="Arial Narrow" charset="0"/>
              </a:rPr>
              <a:t>		Oaxaca				</a:t>
            </a:r>
            <a:r>
              <a:rPr lang="es-MX" sz="2000" dirty="0" smtClean="0">
                <a:latin typeface="Arial Narrow" charset="0"/>
              </a:rPr>
              <a:t>		21.0</a:t>
            </a:r>
            <a:r>
              <a:rPr lang="es-MX" sz="2000" dirty="0">
                <a:latin typeface="Arial Narrow" charset="0"/>
              </a:rPr>
              <a:t>%	</a:t>
            </a:r>
          </a:p>
          <a:p>
            <a:pPr>
              <a:buFontTx/>
              <a:buNone/>
            </a:pPr>
            <a:endParaRPr lang="es-MX" dirty="0">
              <a:latin typeface="Arial Narrow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latin typeface="Trebuchet MS"/>
                <a:cs typeface="Trebuchet MS"/>
              </a:rPr>
              <a:t>Distribución del FGP</a:t>
            </a:r>
            <a:endParaRPr lang="es-ES"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546550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 descr="asdfasd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92" r="-12892"/>
          <a:stretch>
            <a:fillRect/>
          </a:stretch>
        </p:blipFill>
        <p:spPr>
          <a:xfrm>
            <a:off x="-253649" y="1344536"/>
            <a:ext cx="9146129" cy="5030019"/>
          </a:xfrm>
        </p:spPr>
      </p:pic>
      <p:sp>
        <p:nvSpPr>
          <p:cNvPr id="3" name="CuadroTexto 2"/>
          <p:cNvSpPr txBox="1"/>
          <p:nvPr/>
        </p:nvSpPr>
        <p:spPr>
          <a:xfrm>
            <a:off x="7164288" y="6237312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Aregional</a:t>
            </a:r>
            <a:endParaRPr lang="es-ES" sz="1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9308" y="124008"/>
            <a:ext cx="6049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latin typeface="Trebuchet MS"/>
                <a:cs typeface="Trebuchet MS"/>
              </a:rPr>
              <a:t>Fondo General de Participaciones</a:t>
            </a:r>
            <a:endParaRPr lang="es-ES"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279917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Fondo de Fomento Municipal</a:t>
            </a: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1321296" y="1423317"/>
            <a:ext cx="7787208" cy="4525963"/>
          </a:xfrm>
        </p:spPr>
        <p:txBody>
          <a:bodyPr/>
          <a:lstStyle/>
          <a:p>
            <a:pPr>
              <a:buFontTx/>
              <a:buNone/>
            </a:pPr>
            <a:r>
              <a:rPr lang="es-MX" sz="2400" b="1" dirty="0">
                <a:latin typeface="Arial" charset="0"/>
              </a:rPr>
              <a:t>Integración:</a:t>
            </a:r>
          </a:p>
          <a:p>
            <a:r>
              <a:rPr lang="es-MX" sz="2400" dirty="0">
                <a:latin typeface="Arial" charset="0"/>
              </a:rPr>
              <a:t>100% del Fondo </a:t>
            </a:r>
            <a:r>
              <a:rPr lang="es-MX" sz="2400" dirty="0" smtClean="0">
                <a:latin typeface="Arial" charset="0"/>
              </a:rPr>
              <a:t>de Fomento Municipal</a:t>
            </a:r>
            <a:endParaRPr lang="es-MX" sz="2400" dirty="0">
              <a:latin typeface="Arial" charset="0"/>
            </a:endParaRPr>
          </a:p>
          <a:p>
            <a:pPr>
              <a:buFontTx/>
              <a:buNone/>
            </a:pPr>
            <a:r>
              <a:rPr lang="es-MX" sz="2400" b="1" dirty="0">
                <a:latin typeface="Arial" charset="0"/>
              </a:rPr>
              <a:t>Distribución:</a:t>
            </a:r>
          </a:p>
          <a:p>
            <a:r>
              <a:rPr lang="es-MX" sz="2400" dirty="0" smtClean="0">
                <a:latin typeface="Arial" charset="0"/>
              </a:rPr>
              <a:t>70% Recaudación</a:t>
            </a:r>
          </a:p>
          <a:p>
            <a:r>
              <a:rPr lang="es-MX" sz="2400" dirty="0" smtClean="0">
                <a:latin typeface="Arial" charset="0"/>
              </a:rPr>
              <a:t>30% Crecimiento de la recuadación </a:t>
            </a:r>
            <a:endParaRPr lang="es-MX" sz="2400" dirty="0">
              <a:latin typeface="Arial" charset="0"/>
            </a:endParaRPr>
          </a:p>
          <a:p>
            <a:pPr>
              <a:buFontTx/>
              <a:buNone/>
            </a:pPr>
            <a:r>
              <a:rPr lang="es-MX" sz="2400" b="1" dirty="0">
                <a:latin typeface="Arial" charset="0"/>
              </a:rPr>
              <a:t>Entrega:</a:t>
            </a:r>
          </a:p>
          <a:p>
            <a:r>
              <a:rPr lang="es-MX" sz="2400" dirty="0">
                <a:latin typeface="Arial" charset="0"/>
              </a:rPr>
              <a:t>Se pagan dentro de los cinco días siguientes a que el Estado las reciba</a:t>
            </a:r>
          </a:p>
          <a:p>
            <a:r>
              <a:rPr lang="es-MX" sz="2400" dirty="0">
                <a:latin typeface="Arial" charset="0"/>
              </a:rPr>
              <a:t>El retraso da lugar al pago de intereses</a:t>
            </a:r>
          </a:p>
        </p:txBody>
      </p:sp>
    </p:spTree>
    <p:extLst>
      <p:ext uri="{BB962C8B-B14F-4D97-AF65-F5344CB8AC3E}">
        <p14:creationId xmlns:p14="http://schemas.microsoft.com/office/powerpoint/2010/main" val="4123389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Fondo de Fomento Municipal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3164" r="-3164"/>
          <a:stretch>
            <a:fillRect/>
          </a:stretch>
        </p:blipFill>
        <p:spPr/>
      </p:pic>
      <p:sp>
        <p:nvSpPr>
          <p:cNvPr id="7" name="1 Título"/>
          <p:cNvSpPr txBox="1">
            <a:spLocks/>
          </p:cNvSpPr>
          <p:nvPr/>
        </p:nvSpPr>
        <p:spPr>
          <a:xfrm>
            <a:off x="5148064" y="6048739"/>
            <a:ext cx="3707904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 smtClean="0">
                <a:latin typeface="Arial" charset="0"/>
              </a:rPr>
              <a:t>FFM, 1 % de la RFP</a:t>
            </a:r>
            <a:endParaRPr lang="es-E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8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3200" dirty="0" smtClean="0">
                <a:solidFill>
                  <a:srgbClr val="000000"/>
                </a:solidFill>
                <a:ea typeface="+mj-ea"/>
              </a:rPr>
              <a:t>DIFERENCIAS</a:t>
            </a:r>
          </a:p>
        </p:txBody>
      </p:sp>
      <p:sp>
        <p:nvSpPr>
          <p:cNvPr id="43011" name="3 Marcador de contenido"/>
          <p:cNvSpPr>
            <a:spLocks noGrp="1"/>
          </p:cNvSpPr>
          <p:nvPr>
            <p:ph sz="half" idx="1"/>
          </p:nvPr>
        </p:nvSpPr>
        <p:spPr>
          <a:xfrm>
            <a:off x="685800" y="1785938"/>
            <a:ext cx="3810000" cy="23050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s-MX" sz="1800" b="1" dirty="0">
                <a:latin typeface="Times New Roman" charset="0"/>
              </a:rPr>
              <a:t>Participaciones –Ramo 28</a:t>
            </a:r>
          </a:p>
          <a:p>
            <a:endParaRPr lang="es-MX" sz="1800" dirty="0">
              <a:latin typeface="Times New Roman" charset="0"/>
            </a:endParaRPr>
          </a:p>
          <a:p>
            <a:r>
              <a:rPr lang="es-MX" sz="1800" dirty="0">
                <a:latin typeface="Times New Roman" charset="0"/>
              </a:rPr>
              <a:t>Recursos libres </a:t>
            </a:r>
          </a:p>
          <a:p>
            <a:r>
              <a:rPr lang="es-MX" sz="1800" dirty="0">
                <a:latin typeface="Times New Roman" charset="0"/>
              </a:rPr>
              <a:t>Posible, gasto corriente</a:t>
            </a:r>
          </a:p>
          <a:p>
            <a:r>
              <a:rPr lang="es-MX" sz="1800" dirty="0">
                <a:latin typeface="Times New Roman" charset="0"/>
              </a:rPr>
              <a:t>Naturaleza: Por ser parte del Pacto fiscal</a:t>
            </a:r>
          </a:p>
          <a:p>
            <a:endParaRPr lang="es-MX" sz="1800" dirty="0">
              <a:latin typeface="Times New Roman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8200" y="1766888"/>
            <a:ext cx="3810000" cy="25193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s-MX" sz="1800" b="1">
                <a:latin typeface="Times New Roman" charset="0"/>
              </a:rPr>
              <a:t>Aportaciones –Ramo 33</a:t>
            </a:r>
          </a:p>
          <a:p>
            <a:pPr marL="342900" lvl="1" indent="-342900">
              <a:buFontTx/>
              <a:buChar char="•"/>
            </a:pPr>
            <a:r>
              <a:rPr lang="es-MX" sz="1800">
                <a:latin typeface="Times New Roman" charset="0"/>
              </a:rPr>
              <a:t>Recursos condicionados o etiquetados a ciertos objetivos</a:t>
            </a:r>
          </a:p>
          <a:p>
            <a:pPr marL="342900" lvl="1" indent="-342900">
              <a:buFontTx/>
              <a:buChar char="•"/>
            </a:pPr>
            <a:r>
              <a:rPr lang="es-MX" sz="1800">
                <a:latin typeface="Times New Roman" charset="0"/>
              </a:rPr>
              <a:t>Obligatorio, para inversión</a:t>
            </a:r>
          </a:p>
          <a:p>
            <a:pPr marL="342900" lvl="1" indent="-342900">
              <a:buFontTx/>
              <a:buChar char="•"/>
            </a:pPr>
            <a:r>
              <a:rPr lang="es-MX" sz="1800">
                <a:latin typeface="Times New Roman" charset="0"/>
              </a:rPr>
              <a:t>Naturaleza: Recursos federales descentralizados</a:t>
            </a:r>
          </a:p>
          <a:p>
            <a:pPr marL="342900" lvl="1" indent="-342900">
              <a:buFontTx/>
              <a:buChar char="•"/>
            </a:pPr>
            <a:r>
              <a:rPr lang="es-MX" sz="1800">
                <a:latin typeface="Times New Roman" charset="0"/>
              </a:rPr>
              <a:t>FISM obliga participación ciudadana e información</a:t>
            </a:r>
          </a:p>
          <a:p>
            <a:pPr>
              <a:buFontTx/>
              <a:buNone/>
            </a:pPr>
            <a:endParaRPr lang="es-MX">
              <a:latin typeface="Times New Roman" charset="0"/>
            </a:endParaRPr>
          </a:p>
        </p:txBody>
      </p:sp>
      <p:sp>
        <p:nvSpPr>
          <p:cNvPr id="43013" name="5 CuadroTexto"/>
          <p:cNvSpPr txBox="1">
            <a:spLocks noChangeArrowheads="1"/>
          </p:cNvSpPr>
          <p:nvPr/>
        </p:nvSpPr>
        <p:spPr bwMode="auto">
          <a:xfrm>
            <a:off x="642938" y="4500563"/>
            <a:ext cx="76438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MX" sz="2000" b="1" dirty="0"/>
              <a:t>Transparencia</a:t>
            </a:r>
            <a:r>
              <a:rPr lang="es-MX" sz="2000" b="1" dirty="0" smtClean="0"/>
              <a:t>: Para </a:t>
            </a:r>
            <a:r>
              <a:rPr lang="es-MX" sz="2000" b="1" dirty="0"/>
              <a:t>ambos, deben publicar fórmulas, variables, coeficientes y montos de la Federación a estados (DOF) y de estado a municipios (POE) </a:t>
            </a:r>
            <a:r>
              <a:rPr lang="es-MX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igual al Artículo 35 LCF</a:t>
            </a:r>
            <a:endParaRPr lang="es-MX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/>
            <a:endParaRPr lang="es-MX" sz="2000" b="1" dirty="0"/>
          </a:p>
          <a:p>
            <a:pPr algn="just" eaLnBrk="1" hangingPunct="1"/>
            <a:r>
              <a:rPr lang="es-MX" sz="2000" b="1" dirty="0"/>
              <a:t>Rendición de cuentas</a:t>
            </a:r>
            <a:r>
              <a:rPr lang="es-MX" sz="2000" b="1" dirty="0" smtClean="0"/>
              <a:t>: Se </a:t>
            </a:r>
            <a:r>
              <a:rPr lang="es-MX" sz="2000" b="1" dirty="0"/>
              <a:t>reportan en la Cuenta Pública</a:t>
            </a:r>
            <a:endParaRPr lang="es-MX" dirty="0"/>
          </a:p>
          <a:p>
            <a:pPr eaLnBrk="1" hangingPunct="1"/>
            <a:endParaRPr lang="es-MX" dirty="0"/>
          </a:p>
          <a:p>
            <a:pPr eaLnBrk="1" hangingPunct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53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Papel reciclado"/>
          <p:cNvSpPr>
            <a:spLocks noChangeArrowheads="1"/>
          </p:cNvSpPr>
          <p:nvPr/>
        </p:nvSpPr>
        <p:spPr bwMode="auto">
          <a:xfrm>
            <a:off x="533400" y="1573213"/>
            <a:ext cx="8153400" cy="3213100"/>
          </a:xfrm>
          <a:prstGeom prst="ellipse">
            <a:avLst/>
          </a:prstGeom>
          <a:noFill/>
          <a:ln w="1016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1947863" y="2143125"/>
            <a:ext cx="52673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4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Introducción a </a:t>
            </a:r>
            <a:r>
              <a:rPr lang="es-MX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las Finanzas Públicas Municipales</a:t>
            </a:r>
            <a:endParaRPr lang="es-ES" sz="4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85290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Adicionales al calculo de FGP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9844" y="1600200"/>
            <a:ext cx="7856956" cy="4525963"/>
          </a:xfrm>
        </p:spPr>
        <p:txBody>
          <a:bodyPr/>
          <a:lstStyle/>
          <a:p>
            <a:r>
              <a:rPr lang="es-ES" dirty="0" smtClean="0"/>
              <a:t>Art. 2  Impuesto sobre automóviles nuevos. Cuando menos el 20% a los municipios.</a:t>
            </a:r>
          </a:p>
          <a:p>
            <a:r>
              <a:rPr lang="es-ES" dirty="0" smtClean="0"/>
              <a:t>Art. 3-A Recaudación impuesto especial sobre producción y servicios. Al menos el 20% de la entidad. </a:t>
            </a:r>
          </a:p>
          <a:p>
            <a:r>
              <a:rPr lang="es-ES" dirty="0" smtClean="0"/>
              <a:t>Art. 3-B Recaudación del ISR de su personal. 100% de lo recaudado en el municipio.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415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Papel reciclado"/>
          <p:cNvSpPr>
            <a:spLocks noChangeArrowheads="1"/>
          </p:cNvSpPr>
          <p:nvPr/>
        </p:nvSpPr>
        <p:spPr bwMode="auto">
          <a:xfrm>
            <a:off x="533400" y="1573213"/>
            <a:ext cx="8153400" cy="3213100"/>
          </a:xfrm>
          <a:prstGeom prst="ellipse">
            <a:avLst/>
          </a:prstGeom>
          <a:noFill/>
          <a:ln w="1016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184995" y="2924944"/>
            <a:ext cx="5267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Financiamiento</a:t>
            </a:r>
            <a:endParaRPr lang="es-ES" sz="4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Oval 2" descr="Papel reciclado"/>
          <p:cNvSpPr>
            <a:spLocks noChangeArrowheads="1"/>
          </p:cNvSpPr>
          <p:nvPr/>
        </p:nvSpPr>
        <p:spPr bwMode="auto">
          <a:xfrm>
            <a:off x="883096" y="2016100"/>
            <a:ext cx="8153400" cy="3213100"/>
          </a:xfrm>
          <a:prstGeom prst="ellipse">
            <a:avLst/>
          </a:prstGeom>
          <a:noFill/>
          <a:ln w="101600">
            <a:solidFill>
              <a:srgbClr val="C3D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58855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Deuda Pública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950912" y="1600201"/>
            <a:ext cx="8229600" cy="3989040"/>
          </a:xfrm>
        </p:spPr>
        <p:txBody>
          <a:bodyPr>
            <a:normAutofit/>
          </a:bodyPr>
          <a:lstStyle/>
          <a:p>
            <a:r>
              <a:rPr lang="es-ES" dirty="0" smtClean="0"/>
              <a:t>Son los ingresos que percibe el municipio por concepto de préstamos que solicita para el cumplimiento de sus funciones.</a:t>
            </a:r>
          </a:p>
          <a:p>
            <a:r>
              <a:rPr lang="es-ES" dirty="0" smtClean="0"/>
              <a:t>Los créditos pueden ser otorgados por cualquier institución crediticia nacional.</a:t>
            </a:r>
          </a:p>
          <a:p>
            <a:r>
              <a:rPr lang="es-ES" dirty="0" smtClean="0"/>
              <a:t>Abre la puerta a realizar obras de mayor trascendencia y compartir su costo a lo largo del tiempo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26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5338936" cy="1143000"/>
          </a:xfrm>
        </p:spPr>
        <p:txBody>
          <a:bodyPr/>
          <a:lstStyle/>
          <a:p>
            <a:r>
              <a:rPr lang="es-ES" dirty="0" smtClean="0"/>
              <a:t>Financiamiento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 Narrow"/>
                <a:cs typeface="Arial Narrow"/>
              </a:rPr>
              <a:t>Participaciones como garantía de pago</a:t>
            </a:r>
          </a:p>
          <a:p>
            <a:pPr algn="just"/>
            <a:r>
              <a:rPr lang="es-MX" dirty="0">
                <a:latin typeface="Arial Narrow"/>
                <a:cs typeface="Arial Narrow"/>
              </a:rPr>
              <a:t>A veces se requiere permiso de la legislatura estatal. </a:t>
            </a:r>
          </a:p>
          <a:p>
            <a:pPr algn="just"/>
            <a:r>
              <a:rPr lang="es-MX" dirty="0" smtClean="0">
                <a:latin typeface="Arial Narrow"/>
                <a:cs typeface="Arial Narrow"/>
              </a:rPr>
              <a:t>Es </a:t>
            </a:r>
            <a:r>
              <a:rPr lang="es-MX" dirty="0">
                <a:latin typeface="Arial Narrow"/>
                <a:cs typeface="Arial Narrow"/>
              </a:rPr>
              <a:t>necesario inscribir la deuda en el Registro de Obligaciones y Empréstitos de Entidades Federativas y Municipios –SHCP.</a:t>
            </a:r>
          </a:p>
          <a:p>
            <a:endParaRPr lang="es-E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3618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Papel reciclado"/>
          <p:cNvSpPr>
            <a:spLocks noChangeArrowheads="1"/>
          </p:cNvSpPr>
          <p:nvPr/>
        </p:nvSpPr>
        <p:spPr bwMode="auto">
          <a:xfrm>
            <a:off x="533400" y="1573213"/>
            <a:ext cx="8153400" cy="3213100"/>
          </a:xfrm>
          <a:prstGeom prst="ellipse">
            <a:avLst/>
          </a:prstGeom>
          <a:noFill/>
          <a:ln w="1016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184995" y="2875583"/>
            <a:ext cx="5267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Ingresos Propios</a:t>
            </a:r>
            <a:endParaRPr lang="es-ES" sz="4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Oval 2" descr="Papel reciclado"/>
          <p:cNvSpPr>
            <a:spLocks noChangeArrowheads="1"/>
          </p:cNvSpPr>
          <p:nvPr/>
        </p:nvSpPr>
        <p:spPr bwMode="auto">
          <a:xfrm>
            <a:off x="883096" y="2016100"/>
            <a:ext cx="8153400" cy="3213100"/>
          </a:xfrm>
          <a:prstGeom prst="ellipse">
            <a:avLst/>
          </a:prstGeom>
          <a:noFill/>
          <a:ln w="101600">
            <a:solidFill>
              <a:srgbClr val="C3D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7903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 charset="0"/>
                <a:cs typeface="Trebuchet MS"/>
              </a:rPr>
              <a:t>I</a:t>
            </a:r>
            <a:r>
              <a:rPr lang="es-ES_tradnl" sz="3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 charset="0"/>
                <a:cs typeface="Trebuchet MS"/>
              </a:rPr>
              <a:t>ngresos</a:t>
            </a:r>
            <a:r>
              <a:rPr lang="es-ES_tradnl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 charset="0"/>
                <a:cs typeface="Trebuchet MS"/>
              </a:rPr>
              <a:t> propios</a:t>
            </a:r>
            <a:endParaRPr sz="3600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2833464" y="1600201"/>
            <a:ext cx="5554960" cy="36290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s-MX" sz="3600" dirty="0">
              <a:latin typeface="Arial Narrow" charset="0"/>
            </a:endParaRPr>
          </a:p>
          <a:p>
            <a:r>
              <a:rPr lang="es-MX" sz="3600" dirty="0">
                <a:latin typeface="Arial Narrow" charset="0"/>
              </a:rPr>
              <a:t>Impuestos</a:t>
            </a:r>
          </a:p>
          <a:p>
            <a:r>
              <a:rPr lang="es-MX" sz="3600" dirty="0">
                <a:latin typeface="Arial Narrow" charset="0"/>
              </a:rPr>
              <a:t>Derechos</a:t>
            </a:r>
          </a:p>
          <a:p>
            <a:r>
              <a:rPr lang="es-MX" sz="3600" dirty="0">
                <a:latin typeface="Arial Narrow" charset="0"/>
              </a:rPr>
              <a:t>Productos</a:t>
            </a:r>
          </a:p>
          <a:p>
            <a:r>
              <a:rPr lang="es-MX" sz="3600" dirty="0">
                <a:latin typeface="Arial Narrow" charset="0"/>
              </a:rPr>
              <a:t>Aprovechamientos</a:t>
            </a:r>
          </a:p>
          <a:p>
            <a:r>
              <a:rPr lang="es-MX" sz="3600" dirty="0">
                <a:latin typeface="Arial Narrow" charset="0"/>
              </a:rPr>
              <a:t>Contribuciones de Mejoras</a:t>
            </a:r>
          </a:p>
        </p:txBody>
      </p:sp>
    </p:spTree>
    <p:extLst>
      <p:ext uri="{BB962C8B-B14F-4D97-AF65-F5344CB8AC3E}">
        <p14:creationId xmlns:p14="http://schemas.microsoft.com/office/powerpoint/2010/main" val="170748343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625" y="7143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800" i="1">
                <a:latin typeface="Arial" charset="0"/>
              </a:rPr>
              <a:t>¡Muchas gracias!</a:t>
            </a:r>
            <a:br>
              <a:rPr lang="es-MX" sz="4800" i="1">
                <a:latin typeface="Arial" charset="0"/>
              </a:rPr>
            </a:br>
            <a:r>
              <a:rPr lang="es-MX" sz="4800">
                <a:solidFill>
                  <a:srgbClr val="FF0000"/>
                </a:solidFill>
                <a:latin typeface="Arial" charset="0"/>
              </a:rPr>
              <a:t>¿Preguntas?</a:t>
            </a:r>
            <a:endParaRPr lang="es-ES" sz="4800">
              <a:latin typeface="Arial" charset="0"/>
            </a:endParaRPr>
          </a:p>
        </p:txBody>
      </p:sp>
      <p:sp>
        <p:nvSpPr>
          <p:cNvPr id="80899" name="5 CuadroTexto"/>
          <p:cNvSpPr txBox="1">
            <a:spLocks noChangeArrowheads="1"/>
          </p:cNvSpPr>
          <p:nvPr/>
        </p:nvSpPr>
        <p:spPr bwMode="auto">
          <a:xfrm>
            <a:off x="2214563" y="2701925"/>
            <a:ext cx="4786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000" b="1">
                <a:latin typeface="Trebuchet MS" charset="0"/>
              </a:rPr>
              <a:t>RAUL ÁNGEL OTERO DIAZ</a:t>
            </a:r>
          </a:p>
        </p:txBody>
      </p:sp>
      <p:pic>
        <p:nvPicPr>
          <p:cNvPr id="80900" name="Picture 8" descr="C:\Documents and Settings\BlackCrystal™\Escritorio\Respaldo Otero\OTERO\VARIOS\logos\faceboo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30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9" descr="C:\Documents and Settings\BlackCrystal™\Escritorio\Respaldo Otero\OTERO\VARIOS\logos\twi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44863"/>
            <a:ext cx="12461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9 CuadroTexto"/>
          <p:cNvSpPr txBox="1">
            <a:spLocks noChangeArrowheads="1"/>
          </p:cNvSpPr>
          <p:nvPr/>
        </p:nvSpPr>
        <p:spPr bwMode="auto">
          <a:xfrm>
            <a:off x="3143250" y="3344863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000" b="1"/>
              <a:t>@ra_otero</a:t>
            </a:r>
          </a:p>
        </p:txBody>
      </p:sp>
      <p:sp>
        <p:nvSpPr>
          <p:cNvPr id="80907" name="15 CuadroTexto"/>
          <p:cNvSpPr txBox="1">
            <a:spLocks noChangeArrowheads="1"/>
          </p:cNvSpPr>
          <p:nvPr/>
        </p:nvSpPr>
        <p:spPr bwMode="auto">
          <a:xfrm>
            <a:off x="3071813" y="3844925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/>
              <a:t>E-mail: ra_otero@hotmail.com</a:t>
            </a:r>
          </a:p>
        </p:txBody>
      </p:sp>
    </p:spTree>
    <p:extLst>
      <p:ext uri="{BB962C8B-B14F-4D97-AF65-F5344CB8AC3E}">
        <p14:creationId xmlns:p14="http://schemas.microsoft.com/office/powerpoint/2010/main" val="182173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Descentralización del gasto público</a:t>
            </a:r>
            <a:endParaRPr dirty="0"/>
          </a:p>
        </p:txBody>
      </p:sp>
      <p:pic>
        <p:nvPicPr>
          <p:cNvPr id="3" name="Marcador de contenido 2" descr="11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73" r="-21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97056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4337050" y="2217738"/>
            <a:ext cx="288925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6569075" y="2217738"/>
            <a:ext cx="287338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2247900" y="2217738"/>
            <a:ext cx="287338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59188" y="3541713"/>
            <a:ext cx="1635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MX" sz="2000">
              <a:cs typeface="Arial" charset="0"/>
            </a:endParaRPr>
          </a:p>
        </p:txBody>
      </p:sp>
      <p:sp>
        <p:nvSpPr>
          <p:cNvPr id="18438" name="AutoShape 12"/>
          <p:cNvSpPr>
            <a:spLocks noChangeArrowheads="1"/>
          </p:cNvSpPr>
          <p:nvPr/>
        </p:nvSpPr>
        <p:spPr bwMode="auto">
          <a:xfrm rot="10800000" flipH="1">
            <a:off x="1331913" y="5026025"/>
            <a:ext cx="287337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39" name="AutoShape 13"/>
          <p:cNvSpPr>
            <a:spLocks noChangeArrowheads="1"/>
          </p:cNvSpPr>
          <p:nvPr/>
        </p:nvSpPr>
        <p:spPr bwMode="auto">
          <a:xfrm rot="10800000" flipH="1">
            <a:off x="3359150" y="5027613"/>
            <a:ext cx="287338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40" name="AutoShape 14"/>
          <p:cNvSpPr>
            <a:spLocks noChangeArrowheads="1"/>
          </p:cNvSpPr>
          <p:nvPr/>
        </p:nvSpPr>
        <p:spPr bwMode="auto">
          <a:xfrm rot="10800000" flipH="1">
            <a:off x="5588000" y="5029200"/>
            <a:ext cx="287338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41" name="AutoShape 15"/>
          <p:cNvSpPr>
            <a:spLocks noChangeArrowheads="1"/>
          </p:cNvSpPr>
          <p:nvPr/>
        </p:nvSpPr>
        <p:spPr bwMode="auto">
          <a:xfrm rot="10800000" flipH="1">
            <a:off x="7524750" y="5040313"/>
            <a:ext cx="287338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442" name="AutoShape 17"/>
          <p:cNvSpPr>
            <a:spLocks noChangeArrowheads="1"/>
          </p:cNvSpPr>
          <p:nvPr/>
        </p:nvSpPr>
        <p:spPr bwMode="auto">
          <a:xfrm>
            <a:off x="1403350" y="1641475"/>
            <a:ext cx="1993900" cy="439738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1682750" y="1719263"/>
            <a:ext cx="1460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MX" sz="2000">
              <a:cs typeface="Arial" charset="0"/>
            </a:endParaRPr>
          </a:p>
        </p:txBody>
      </p:sp>
      <p:sp>
        <p:nvSpPr>
          <p:cNvPr id="18444" name="WordArt 19"/>
          <p:cNvSpPr>
            <a:spLocks noChangeArrowheads="1" noChangeShapeType="1" noTextEdit="1"/>
          </p:cNvSpPr>
          <p:nvPr/>
        </p:nvSpPr>
        <p:spPr bwMode="auto">
          <a:xfrm>
            <a:off x="1455738" y="1727200"/>
            <a:ext cx="186372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Constitucional</a:t>
            </a:r>
          </a:p>
        </p:txBody>
      </p:sp>
      <p:sp>
        <p:nvSpPr>
          <p:cNvPr id="18445" name="AutoShape 20"/>
          <p:cNvSpPr>
            <a:spLocks noChangeArrowheads="1"/>
          </p:cNvSpPr>
          <p:nvPr/>
        </p:nvSpPr>
        <p:spPr bwMode="auto">
          <a:xfrm>
            <a:off x="3521075" y="1641475"/>
            <a:ext cx="1993900" cy="439738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46" name="AutoShape 21"/>
          <p:cNvSpPr>
            <a:spLocks noChangeArrowheads="1"/>
          </p:cNvSpPr>
          <p:nvPr/>
        </p:nvSpPr>
        <p:spPr bwMode="auto">
          <a:xfrm>
            <a:off x="5651500" y="1641475"/>
            <a:ext cx="1993900" cy="439738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47" name="WordArt 22"/>
          <p:cNvSpPr>
            <a:spLocks noChangeArrowheads="1" noChangeShapeType="1" noTextEdit="1"/>
          </p:cNvSpPr>
          <p:nvPr/>
        </p:nvSpPr>
        <p:spPr bwMode="auto">
          <a:xfrm>
            <a:off x="3592513" y="1743075"/>
            <a:ext cx="186372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Administrativo</a:t>
            </a:r>
          </a:p>
        </p:txBody>
      </p:sp>
      <p:sp>
        <p:nvSpPr>
          <p:cNvPr id="18448" name="WordArt 23"/>
          <p:cNvSpPr>
            <a:spLocks noChangeArrowheads="1" noChangeShapeType="1" noTextEdit="1"/>
          </p:cNvSpPr>
          <p:nvPr/>
        </p:nvSpPr>
        <p:spPr bwMode="auto">
          <a:xfrm>
            <a:off x="5853113" y="1743075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85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Financiero</a:t>
            </a:r>
          </a:p>
        </p:txBody>
      </p:sp>
      <p:sp>
        <p:nvSpPr>
          <p:cNvPr id="18449" name="Rectangle 28"/>
          <p:cNvSpPr>
            <a:spLocks noChangeArrowheads="1"/>
          </p:cNvSpPr>
          <p:nvPr/>
        </p:nvSpPr>
        <p:spPr bwMode="auto">
          <a:xfrm>
            <a:off x="2700338" y="1243013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>
                <a:solidFill>
                  <a:srgbClr val="660066"/>
                </a:solidFill>
              </a:rPr>
              <a:t>Marco Normativo</a:t>
            </a:r>
          </a:p>
        </p:txBody>
      </p:sp>
      <p:sp>
        <p:nvSpPr>
          <p:cNvPr id="18450" name="AutoShape 29"/>
          <p:cNvSpPr>
            <a:spLocks noChangeArrowheads="1"/>
          </p:cNvSpPr>
          <p:nvPr/>
        </p:nvSpPr>
        <p:spPr bwMode="auto">
          <a:xfrm>
            <a:off x="2786063" y="6034088"/>
            <a:ext cx="3529012" cy="6048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8451" name="Rectangle 30"/>
          <p:cNvSpPr>
            <a:spLocks noChangeArrowheads="1"/>
          </p:cNvSpPr>
          <p:nvPr/>
        </p:nvSpPr>
        <p:spPr bwMode="auto">
          <a:xfrm>
            <a:off x="2555875" y="592455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>
                <a:solidFill>
                  <a:srgbClr val="339933"/>
                </a:solidFill>
              </a:rPr>
              <a:t>Herramientas</a:t>
            </a:r>
          </a:p>
        </p:txBody>
      </p:sp>
      <p:sp>
        <p:nvSpPr>
          <p:cNvPr id="18452" name="AutoShape 31"/>
          <p:cNvSpPr>
            <a:spLocks noChangeArrowheads="1"/>
          </p:cNvSpPr>
          <p:nvPr/>
        </p:nvSpPr>
        <p:spPr bwMode="auto">
          <a:xfrm>
            <a:off x="6816725" y="5314950"/>
            <a:ext cx="2147888" cy="706438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53" name="WordArt 32"/>
          <p:cNvSpPr>
            <a:spLocks noChangeArrowheads="1" noChangeShapeType="1" noTextEdit="1"/>
          </p:cNvSpPr>
          <p:nvPr/>
        </p:nvSpPr>
        <p:spPr bwMode="auto">
          <a:xfrm>
            <a:off x="6956425" y="5400675"/>
            <a:ext cx="18637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Planeación y</a:t>
            </a:r>
          </a:p>
          <a:p>
            <a:pPr algn="dist"/>
            <a:r>
              <a:rPr lang="es-ES" sz="3600" b="1" kern="10"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Presupuesto</a:t>
            </a:r>
          </a:p>
        </p:txBody>
      </p:sp>
      <p:sp>
        <p:nvSpPr>
          <p:cNvPr id="18454" name="AutoShape 33"/>
          <p:cNvSpPr>
            <a:spLocks noChangeArrowheads="1"/>
          </p:cNvSpPr>
          <p:nvPr/>
        </p:nvSpPr>
        <p:spPr bwMode="auto">
          <a:xfrm>
            <a:off x="4641850" y="5313363"/>
            <a:ext cx="2065338" cy="6477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55" name="WordArt 34"/>
          <p:cNvSpPr>
            <a:spLocks noChangeArrowheads="1" noChangeShapeType="1" noTextEdit="1"/>
          </p:cNvSpPr>
          <p:nvPr/>
        </p:nvSpPr>
        <p:spPr bwMode="auto">
          <a:xfrm>
            <a:off x="4903788" y="5530850"/>
            <a:ext cx="1581150" cy="20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Catastro</a:t>
            </a:r>
          </a:p>
        </p:txBody>
      </p:sp>
      <p:sp>
        <p:nvSpPr>
          <p:cNvPr id="18456" name="AutoShape 35"/>
          <p:cNvSpPr>
            <a:spLocks noChangeArrowheads="1"/>
          </p:cNvSpPr>
          <p:nvPr/>
        </p:nvSpPr>
        <p:spPr bwMode="auto">
          <a:xfrm>
            <a:off x="2484438" y="5313363"/>
            <a:ext cx="2065337" cy="6477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57" name="WordArt 36"/>
          <p:cNvSpPr>
            <a:spLocks noChangeArrowheads="1" noChangeShapeType="1" noTextEdit="1"/>
          </p:cNvSpPr>
          <p:nvPr/>
        </p:nvSpPr>
        <p:spPr bwMode="auto">
          <a:xfrm>
            <a:off x="2570163" y="5502275"/>
            <a:ext cx="186372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Contabilidad</a:t>
            </a:r>
          </a:p>
        </p:txBody>
      </p:sp>
      <p:sp>
        <p:nvSpPr>
          <p:cNvPr id="18458" name="AutoShape 37"/>
          <p:cNvSpPr>
            <a:spLocks noChangeArrowheads="1"/>
          </p:cNvSpPr>
          <p:nvPr/>
        </p:nvSpPr>
        <p:spPr bwMode="auto">
          <a:xfrm>
            <a:off x="203200" y="5300663"/>
            <a:ext cx="2065338" cy="6477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59" name="WordArt 38"/>
          <p:cNvSpPr>
            <a:spLocks noChangeArrowheads="1" noChangeShapeType="1" noTextEdit="1"/>
          </p:cNvSpPr>
          <p:nvPr/>
        </p:nvSpPr>
        <p:spPr bwMode="auto">
          <a:xfrm>
            <a:off x="250825" y="5516563"/>
            <a:ext cx="18637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b="1" kern="10">
                <a:ln w="254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Informática</a:t>
            </a:r>
          </a:p>
        </p:txBody>
      </p:sp>
      <p:sp>
        <p:nvSpPr>
          <p:cNvPr id="18460" name="WordArt 39"/>
          <p:cNvSpPr>
            <a:spLocks noChangeArrowheads="1" noChangeShapeType="1" noTextEdit="1"/>
          </p:cNvSpPr>
          <p:nvPr/>
        </p:nvSpPr>
        <p:spPr bwMode="auto">
          <a:xfrm>
            <a:off x="3563938" y="3357563"/>
            <a:ext cx="19446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kern="10">
                <a:ln w="158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Transparencia</a:t>
            </a:r>
          </a:p>
          <a:p>
            <a:pPr algn="dist"/>
            <a:r>
              <a:rPr lang="es-ES" sz="3600" kern="10">
                <a:ln w="158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y Rendición</a:t>
            </a:r>
          </a:p>
          <a:p>
            <a:pPr algn="dist"/>
            <a:r>
              <a:rPr lang="es-ES" sz="3600" kern="10">
                <a:ln w="158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de Cuentas</a:t>
            </a:r>
          </a:p>
        </p:txBody>
      </p:sp>
      <p:sp>
        <p:nvSpPr>
          <p:cNvPr id="18461" name="Text Box 40"/>
          <p:cNvSpPr txBox="1">
            <a:spLocks noChangeArrowheads="1"/>
          </p:cNvSpPr>
          <p:nvPr/>
        </p:nvSpPr>
        <p:spPr bwMode="auto">
          <a:xfrm>
            <a:off x="-36513" y="3573463"/>
            <a:ext cx="19812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800" b="1">
                <a:solidFill>
                  <a:schemeClr val="bg2"/>
                </a:solidFill>
              </a:rPr>
              <a:t>Gobierno</a:t>
            </a:r>
          </a:p>
        </p:txBody>
      </p:sp>
      <p:sp>
        <p:nvSpPr>
          <p:cNvPr id="18462" name="Text Box 41"/>
          <p:cNvSpPr txBox="1">
            <a:spLocks noChangeArrowheads="1"/>
          </p:cNvSpPr>
          <p:nvPr/>
        </p:nvSpPr>
        <p:spPr bwMode="auto">
          <a:xfrm>
            <a:off x="6913563" y="3557588"/>
            <a:ext cx="2266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800" b="1">
                <a:solidFill>
                  <a:schemeClr val="bg2"/>
                </a:solidFill>
              </a:rPr>
              <a:t>Ciudadanía</a:t>
            </a:r>
          </a:p>
        </p:txBody>
      </p:sp>
      <p:sp>
        <p:nvSpPr>
          <p:cNvPr id="18463" name="AutoShape 42"/>
          <p:cNvSpPr>
            <a:spLocks noChangeArrowheads="1"/>
          </p:cNvSpPr>
          <p:nvPr/>
        </p:nvSpPr>
        <p:spPr bwMode="auto">
          <a:xfrm>
            <a:off x="900113" y="2852738"/>
            <a:ext cx="7561262" cy="19446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8464" name="AutoShape 48"/>
          <p:cNvSpPr>
            <a:spLocks noChangeArrowheads="1"/>
          </p:cNvSpPr>
          <p:nvPr/>
        </p:nvSpPr>
        <p:spPr bwMode="auto">
          <a:xfrm rot="-7975854">
            <a:off x="5688013" y="3176588"/>
            <a:ext cx="215900" cy="431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MX"/>
          </a:p>
        </p:txBody>
      </p:sp>
      <p:sp>
        <p:nvSpPr>
          <p:cNvPr id="18465" name="Oval 52"/>
          <p:cNvSpPr>
            <a:spLocks noChangeArrowheads="1"/>
          </p:cNvSpPr>
          <p:nvPr/>
        </p:nvSpPr>
        <p:spPr bwMode="auto">
          <a:xfrm>
            <a:off x="1187450" y="2636838"/>
            <a:ext cx="1871663" cy="1008062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MX" sz="2600"/>
              <a:t>Ingreso</a:t>
            </a:r>
            <a:endParaRPr lang="es-ES" sz="2600"/>
          </a:p>
        </p:txBody>
      </p:sp>
      <p:sp>
        <p:nvSpPr>
          <p:cNvPr id="18466" name="Oval 53"/>
          <p:cNvSpPr>
            <a:spLocks noChangeArrowheads="1"/>
          </p:cNvSpPr>
          <p:nvPr/>
        </p:nvSpPr>
        <p:spPr bwMode="auto">
          <a:xfrm>
            <a:off x="1258888" y="4076700"/>
            <a:ext cx="1871662" cy="1008063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MX" sz="2600"/>
              <a:t>Deuda</a:t>
            </a:r>
            <a:endParaRPr lang="es-ES" sz="2600"/>
          </a:p>
        </p:txBody>
      </p:sp>
      <p:sp>
        <p:nvSpPr>
          <p:cNvPr id="18467" name="Oval 54"/>
          <p:cNvSpPr>
            <a:spLocks noChangeArrowheads="1"/>
          </p:cNvSpPr>
          <p:nvPr/>
        </p:nvSpPr>
        <p:spPr bwMode="auto">
          <a:xfrm>
            <a:off x="6013450" y="2565400"/>
            <a:ext cx="1871663" cy="1008063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MX" sz="2600"/>
              <a:t>Gasto</a:t>
            </a:r>
            <a:endParaRPr lang="es-ES" sz="2600"/>
          </a:p>
        </p:txBody>
      </p:sp>
      <p:sp>
        <p:nvSpPr>
          <p:cNvPr id="18469" name="AutoShape 57"/>
          <p:cNvSpPr>
            <a:spLocks noChangeArrowheads="1"/>
          </p:cNvSpPr>
          <p:nvPr/>
        </p:nvSpPr>
        <p:spPr bwMode="auto">
          <a:xfrm rot="-7975854">
            <a:off x="3240088" y="4257675"/>
            <a:ext cx="215900" cy="431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MX"/>
          </a:p>
        </p:txBody>
      </p:sp>
      <p:sp>
        <p:nvSpPr>
          <p:cNvPr id="18470" name="AutoShape 58"/>
          <p:cNvSpPr>
            <a:spLocks noChangeArrowheads="1"/>
          </p:cNvSpPr>
          <p:nvPr/>
        </p:nvSpPr>
        <p:spPr bwMode="auto">
          <a:xfrm rot="-3557520">
            <a:off x="3167063" y="3033713"/>
            <a:ext cx="215900" cy="431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MX"/>
          </a:p>
        </p:txBody>
      </p:sp>
      <p:sp>
        <p:nvSpPr>
          <p:cNvPr id="18471" name="AutoShape 59"/>
          <p:cNvSpPr>
            <a:spLocks noChangeArrowheads="1"/>
          </p:cNvSpPr>
          <p:nvPr/>
        </p:nvSpPr>
        <p:spPr bwMode="auto">
          <a:xfrm rot="-3216416">
            <a:off x="5616575" y="4257675"/>
            <a:ext cx="215900" cy="431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MX"/>
          </a:p>
        </p:txBody>
      </p:sp>
      <p:sp>
        <p:nvSpPr>
          <p:cNvPr id="18472" name="Oval 60"/>
          <p:cNvSpPr>
            <a:spLocks noChangeArrowheads="1"/>
          </p:cNvSpPr>
          <p:nvPr/>
        </p:nvSpPr>
        <p:spPr bwMode="auto">
          <a:xfrm>
            <a:off x="6013450" y="2565400"/>
            <a:ext cx="1871663" cy="1008063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MX" sz="2600"/>
              <a:t>Gasto</a:t>
            </a:r>
            <a:endParaRPr lang="es-ES" sz="2600"/>
          </a:p>
        </p:txBody>
      </p:sp>
      <p:sp>
        <p:nvSpPr>
          <p:cNvPr id="18473" name="Oval 62"/>
          <p:cNvSpPr>
            <a:spLocks noChangeArrowheads="1"/>
          </p:cNvSpPr>
          <p:nvPr/>
        </p:nvSpPr>
        <p:spPr bwMode="auto">
          <a:xfrm>
            <a:off x="6011863" y="4005263"/>
            <a:ext cx="1871662" cy="1008062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MX" sz="2600"/>
              <a:t>Patrimonio</a:t>
            </a:r>
            <a:endParaRPr lang="es-ES" sz="2600"/>
          </a:p>
        </p:txBody>
      </p:sp>
      <p:sp>
        <p:nvSpPr>
          <p:cNvPr id="18474" name="Oval 63"/>
          <p:cNvSpPr>
            <a:spLocks noChangeArrowheads="1"/>
          </p:cNvSpPr>
          <p:nvPr/>
        </p:nvSpPr>
        <p:spPr bwMode="auto">
          <a:xfrm>
            <a:off x="6011863" y="2565400"/>
            <a:ext cx="1871662" cy="1008063"/>
          </a:xfrm>
          <a:prstGeom prst="ellipse">
            <a:avLst/>
          </a:prstGeom>
          <a:solidFill>
            <a:srgbClr val="FFFFFF">
              <a:alpha val="50195"/>
            </a:srgb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MX" sz="2600"/>
              <a:t>Gasto</a:t>
            </a:r>
            <a:endParaRPr lang="es-ES" sz="2600"/>
          </a:p>
        </p:txBody>
      </p:sp>
    </p:spTree>
    <p:extLst>
      <p:ext uri="{BB962C8B-B14F-4D97-AF65-F5344CB8AC3E}">
        <p14:creationId xmlns:p14="http://schemas.microsoft.com/office/powerpoint/2010/main" val="2832533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22713" y="3817938"/>
            <a:ext cx="1368425" cy="504825"/>
          </a:xfrm>
          <a:prstGeom prst="rect">
            <a:avLst/>
          </a:prstGeom>
          <a:solidFill>
            <a:srgbClr val="FFFF99"/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lIns="12700" tIns="12700" rIns="12700" bIns="12700">
            <a:flatTx/>
          </a:bodyPr>
          <a:lstStyle/>
          <a:p>
            <a:pPr algn="ctr" eaLnBrk="0" hangingPunct="0">
              <a:defRPr/>
            </a:pPr>
            <a:r>
              <a:rPr lang="es-E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+mn-ea"/>
              </a:rPr>
              <a:t> </a:t>
            </a:r>
            <a:endParaRPr lang="es-ES" sz="1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+mn-ea"/>
            </a:endParaRPr>
          </a:p>
          <a:p>
            <a:pPr algn="ctr" eaLnBrk="0" hangingPunct="0">
              <a:defRPr/>
            </a:pP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+mn-ea"/>
              </a:rPr>
              <a:t>Municipios</a:t>
            </a:r>
            <a:endParaRPr lang="es-MX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+mn-ea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922713" y="3530600"/>
            <a:ext cx="215900" cy="215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051050" y="2636838"/>
            <a:ext cx="2016125" cy="1031875"/>
            <a:chOff x="295" y="1049"/>
            <a:chExt cx="2106" cy="1202"/>
          </a:xfrm>
        </p:grpSpPr>
        <p:sp>
          <p:nvSpPr>
            <p:cNvPr id="19499" name="Oval 5"/>
            <p:cNvSpPr>
              <a:spLocks noChangeArrowheads="1"/>
            </p:cNvSpPr>
            <p:nvPr/>
          </p:nvSpPr>
          <p:spPr bwMode="auto">
            <a:xfrm>
              <a:off x="295" y="1049"/>
              <a:ext cx="2106" cy="1202"/>
            </a:xfrm>
            <a:prstGeom prst="ellipse">
              <a:avLst/>
            </a:prstGeom>
            <a:solidFill>
              <a:srgbClr val="009900">
                <a:alpha val="29019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598" y="1162"/>
              <a:ext cx="1647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endParaRPr lang="es-ES_tradnl" sz="900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ctr" eaLnBrk="0" hangingPunct="0"/>
              <a:r>
                <a:rPr lang="es-ES_tradnl" sz="16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Participaciones federales</a:t>
              </a:r>
            </a:p>
          </p:txBody>
        </p:sp>
      </p:grp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5005388" y="3448050"/>
            <a:ext cx="214312" cy="2270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4814888" y="2306638"/>
            <a:ext cx="1844675" cy="1079500"/>
            <a:chOff x="3124" y="1562"/>
            <a:chExt cx="935" cy="507"/>
          </a:xfrm>
        </p:grpSpPr>
        <p:sp>
          <p:nvSpPr>
            <p:cNvPr id="19497" name="Oval 9"/>
            <p:cNvSpPr>
              <a:spLocks noChangeArrowheads="1"/>
            </p:cNvSpPr>
            <p:nvPr/>
          </p:nvSpPr>
          <p:spPr bwMode="auto">
            <a:xfrm>
              <a:off x="3152" y="1570"/>
              <a:ext cx="907" cy="499"/>
            </a:xfrm>
            <a:prstGeom prst="ellipse">
              <a:avLst/>
            </a:prstGeom>
            <a:noFill/>
            <a:ln w="12700">
              <a:solidFill>
                <a:srgbClr val="0000FF">
                  <a:alpha val="12941"/>
                </a:srgbClr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186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24" y="1562"/>
              <a:ext cx="93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r>
                <a:rPr lang="es-ES_tradnl" sz="3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 charset="0"/>
                </a:rPr>
                <a:t>  </a:t>
              </a:r>
            </a:p>
          </p:txBody>
        </p:sp>
      </p:grpSp>
      <p:sp>
        <p:nvSpPr>
          <p:cNvPr id="19463" name="Line 11"/>
          <p:cNvSpPr>
            <a:spLocks noChangeShapeType="1"/>
          </p:cNvSpPr>
          <p:nvPr/>
        </p:nvSpPr>
        <p:spPr bwMode="auto">
          <a:xfrm flipH="1" flipV="1">
            <a:off x="5507038" y="4106863"/>
            <a:ext cx="349250" cy="4445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9464" name="Group 12"/>
          <p:cNvGrpSpPr>
            <a:grpSpLocks/>
          </p:cNvGrpSpPr>
          <p:nvPr/>
        </p:nvGrpSpPr>
        <p:grpSpPr bwMode="auto">
          <a:xfrm>
            <a:off x="5867400" y="3789363"/>
            <a:ext cx="1728788" cy="936625"/>
            <a:chOff x="4112" y="1616"/>
            <a:chExt cx="1648" cy="909"/>
          </a:xfrm>
        </p:grpSpPr>
        <p:sp>
          <p:nvSpPr>
            <p:cNvPr id="19495" name="Oval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50" y="1616"/>
              <a:ext cx="1420" cy="909"/>
            </a:xfrm>
            <a:prstGeom prst="ellipse">
              <a:avLst/>
            </a:prstGeom>
            <a:noFill/>
            <a:ln w="12700">
              <a:solidFill>
                <a:srgbClr val="990099">
                  <a:alpha val="12941"/>
                </a:srgbClr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190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12" y="1705"/>
              <a:ext cx="164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endParaRPr lang="es-ES_tradnl" sz="600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ctr" eaLnBrk="0" hangingPunct="0"/>
              <a:r>
                <a:rPr lang="es-ES_tradnl" sz="16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Impuestos:</a:t>
              </a:r>
            </a:p>
            <a:p>
              <a:pPr algn="ctr" eaLnBrk="0" hangingPunct="0"/>
              <a:r>
                <a:rPr lang="es-ES_tradnl" sz="16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Predial</a:t>
              </a:r>
            </a:p>
          </p:txBody>
        </p:sp>
      </p:grpSp>
      <p:sp>
        <p:nvSpPr>
          <p:cNvPr id="19465" name="Line 15"/>
          <p:cNvSpPr>
            <a:spLocks noChangeShapeType="1"/>
          </p:cNvSpPr>
          <p:nvPr/>
        </p:nvSpPr>
        <p:spPr bwMode="auto">
          <a:xfrm flipH="1" flipV="1">
            <a:off x="4859338" y="4394200"/>
            <a:ext cx="88900" cy="306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9466" name="Group 16"/>
          <p:cNvGrpSpPr>
            <a:grpSpLocks/>
          </p:cNvGrpSpPr>
          <p:nvPr/>
        </p:nvGrpSpPr>
        <p:grpSpPr bwMode="auto">
          <a:xfrm>
            <a:off x="4068763" y="4857750"/>
            <a:ext cx="2289175" cy="857250"/>
            <a:chOff x="2650" y="3120"/>
            <a:chExt cx="1225" cy="428"/>
          </a:xfrm>
        </p:grpSpPr>
        <p:sp>
          <p:nvSpPr>
            <p:cNvPr id="19493" name="Oval 17"/>
            <p:cNvSpPr>
              <a:spLocks noChangeArrowheads="1"/>
            </p:cNvSpPr>
            <p:nvPr/>
          </p:nvSpPr>
          <p:spPr bwMode="auto">
            <a:xfrm>
              <a:off x="2728" y="3120"/>
              <a:ext cx="1057" cy="428"/>
            </a:xfrm>
            <a:prstGeom prst="ellipse">
              <a:avLst/>
            </a:prstGeom>
            <a:noFill/>
            <a:ln w="12700">
              <a:solidFill>
                <a:schemeClr val="tx1">
                  <a:alpha val="12941"/>
                </a:schemeClr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194" name="Rectangle 1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0" y="3180"/>
              <a:ext cx="1225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>
                <a:spcBef>
                  <a:spcPct val="50000"/>
                </a:spcBef>
              </a:pPr>
              <a:r>
                <a:rPr lang="es-ES_tradnl" sz="16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Cobro servicios públicos</a:t>
              </a:r>
              <a:endParaRPr lang="es-ES" sz="1600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9467" name="Line 19"/>
          <p:cNvSpPr>
            <a:spLocks noChangeShapeType="1"/>
          </p:cNvSpPr>
          <p:nvPr/>
        </p:nvSpPr>
        <p:spPr bwMode="auto">
          <a:xfrm flipV="1">
            <a:off x="3706813" y="4394200"/>
            <a:ext cx="242887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9468" name="Group 49"/>
          <p:cNvGrpSpPr>
            <a:grpSpLocks/>
          </p:cNvGrpSpPr>
          <p:nvPr/>
        </p:nvGrpSpPr>
        <p:grpSpPr bwMode="auto">
          <a:xfrm>
            <a:off x="1763713" y="4508500"/>
            <a:ext cx="1943100" cy="869950"/>
            <a:chOff x="1111" y="2837"/>
            <a:chExt cx="1224" cy="548"/>
          </a:xfrm>
        </p:grpSpPr>
        <p:sp>
          <p:nvSpPr>
            <p:cNvPr id="19491" name="Oval 21"/>
            <p:cNvSpPr>
              <a:spLocks noChangeArrowheads="1"/>
            </p:cNvSpPr>
            <p:nvPr/>
          </p:nvSpPr>
          <p:spPr bwMode="auto">
            <a:xfrm>
              <a:off x="1210" y="2837"/>
              <a:ext cx="1055" cy="548"/>
            </a:xfrm>
            <a:prstGeom prst="ellipse">
              <a:avLst/>
            </a:prstGeom>
            <a:noFill/>
            <a:ln w="38100">
              <a:solidFill>
                <a:srgbClr val="FF0000">
                  <a:alpha val="12941"/>
                </a:srgbClr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1111" y="2898"/>
              <a:ext cx="1224" cy="3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r>
                <a:rPr lang="es-ES_tradnl" sz="14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 </a:t>
              </a:r>
              <a:r>
                <a:rPr lang="es-ES_tradnl" sz="16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Deuda </a:t>
              </a:r>
            </a:p>
            <a:p>
              <a:pPr algn="ctr" eaLnBrk="0" hangingPunct="0"/>
              <a:r>
                <a:rPr lang="es-ES_tradnl" sz="16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 pública</a:t>
              </a:r>
              <a:endParaRPr lang="es-ES_tradnl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9469" name="Group 23"/>
          <p:cNvGrpSpPr>
            <a:grpSpLocks/>
          </p:cNvGrpSpPr>
          <p:nvPr/>
        </p:nvGrpSpPr>
        <p:grpSpPr bwMode="auto">
          <a:xfrm>
            <a:off x="3419475" y="1628775"/>
            <a:ext cx="1728788" cy="936625"/>
            <a:chOff x="2208" y="935"/>
            <a:chExt cx="1126" cy="590"/>
          </a:xfrm>
        </p:grpSpPr>
        <p:sp>
          <p:nvSpPr>
            <p:cNvPr id="19489" name="Oval 24"/>
            <p:cNvSpPr>
              <a:spLocks noChangeArrowheads="1"/>
            </p:cNvSpPr>
            <p:nvPr/>
          </p:nvSpPr>
          <p:spPr bwMode="auto">
            <a:xfrm>
              <a:off x="2245" y="935"/>
              <a:ext cx="1072" cy="590"/>
            </a:xfrm>
            <a:prstGeom prst="ellips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9933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201" name="Rectangle 2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208" y="981"/>
              <a:ext cx="112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r>
                <a:rPr lang="es-MX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 </a:t>
              </a:r>
              <a:r>
                <a:rPr lang="es-MX" sz="1600" b="1">
                  <a:solidFill>
                    <a:srgbClr val="99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Cooperación </a:t>
              </a:r>
            </a:p>
            <a:p>
              <a:pPr algn="ctr" eaLnBrk="0" hangingPunct="0"/>
              <a:r>
                <a:rPr lang="es-MX" sz="1600" b="1">
                  <a:solidFill>
                    <a:srgbClr val="99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   internacional</a:t>
              </a:r>
              <a:endParaRPr lang="es-ES" sz="1600" b="1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9470" name="Group 26"/>
          <p:cNvGrpSpPr>
            <a:grpSpLocks/>
          </p:cNvGrpSpPr>
          <p:nvPr/>
        </p:nvGrpSpPr>
        <p:grpSpPr bwMode="auto">
          <a:xfrm>
            <a:off x="268288" y="3594100"/>
            <a:ext cx="2232025" cy="987425"/>
            <a:chOff x="-7" y="1926"/>
            <a:chExt cx="2109" cy="1141"/>
          </a:xfrm>
        </p:grpSpPr>
        <p:sp>
          <p:nvSpPr>
            <p:cNvPr id="19487" name="Oval 2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0" y="1933"/>
              <a:ext cx="1817" cy="1134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 eaLnBrk="0" hangingPunct="0"/>
              <a:endParaRPr lang="es-MX" sz="2400" b="1"/>
            </a:p>
          </p:txBody>
        </p:sp>
        <p:sp>
          <p:nvSpPr>
            <p:cNvPr id="50204" name="Rectangle 2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7" y="1926"/>
              <a:ext cx="2109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r>
                <a:rPr lang="es-ES_tradnl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Ingresos </a:t>
              </a:r>
            </a:p>
            <a:p>
              <a:pPr algn="ctr" eaLnBrk="0" hangingPunct="0"/>
              <a:r>
                <a:rPr lang="es-ES_tradnl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de organismos </a:t>
              </a:r>
            </a:p>
            <a:p>
              <a:pPr algn="ctr" eaLnBrk="0" hangingPunct="0"/>
              <a:r>
                <a:rPr lang="es-ES_tradnl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públicos</a:t>
              </a:r>
            </a:p>
          </p:txBody>
        </p:sp>
      </p:grpSp>
      <p:grpSp>
        <p:nvGrpSpPr>
          <p:cNvPr id="19471" name="Group 29"/>
          <p:cNvGrpSpPr>
            <a:grpSpLocks/>
          </p:cNvGrpSpPr>
          <p:nvPr/>
        </p:nvGrpSpPr>
        <p:grpSpPr bwMode="auto">
          <a:xfrm>
            <a:off x="6804025" y="2667000"/>
            <a:ext cx="1911350" cy="1008063"/>
            <a:chOff x="4377" y="1616"/>
            <a:chExt cx="1075" cy="635"/>
          </a:xfrm>
        </p:grpSpPr>
        <p:sp>
          <p:nvSpPr>
            <p:cNvPr id="19485" name="Oval 3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77" y="1616"/>
              <a:ext cx="1023" cy="635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CC66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207" name="Rectangle 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428" y="1691"/>
              <a:ext cx="102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>
                <a:defRPr/>
              </a:pPr>
              <a:r>
                <a:rPr lang="es-ES_tradnl" sz="1600" b="1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Recursos autogenerados</a:t>
              </a:r>
              <a:endParaRPr lang="es-ES_tradnl" sz="19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19472" name="Group 48"/>
          <p:cNvGrpSpPr>
            <a:grpSpLocks/>
          </p:cNvGrpSpPr>
          <p:nvPr/>
        </p:nvGrpSpPr>
        <p:grpSpPr bwMode="auto">
          <a:xfrm>
            <a:off x="2214563" y="5638800"/>
            <a:ext cx="2303462" cy="790575"/>
            <a:chOff x="1429" y="3522"/>
            <a:chExt cx="1451" cy="498"/>
          </a:xfrm>
        </p:grpSpPr>
        <p:sp>
          <p:nvSpPr>
            <p:cNvPr id="19483" name="Oval 33"/>
            <p:cNvSpPr>
              <a:spLocks noChangeArrowheads="1"/>
            </p:cNvSpPr>
            <p:nvPr/>
          </p:nvSpPr>
          <p:spPr bwMode="auto">
            <a:xfrm>
              <a:off x="1491" y="3522"/>
              <a:ext cx="1250" cy="498"/>
            </a:xfrm>
            <a:prstGeom prst="ellips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r>
                <a:rPr lang="es-MX"/>
                <a:t> </a:t>
              </a:r>
              <a:endParaRPr lang="es-ES"/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1429" y="3522"/>
              <a:ext cx="1451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endParaRPr lang="es-ES_tradnl" sz="200" b="1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ctr" eaLnBrk="0" hangingPunct="0"/>
              <a:r>
                <a:rPr lang="es-ES_tradnl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Programas</a:t>
              </a:r>
            </a:p>
            <a:p>
              <a:pPr algn="ctr" eaLnBrk="0" hangingPunct="0"/>
              <a:r>
                <a:rPr lang="es-ES_tradnl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y convenios</a:t>
              </a:r>
            </a:p>
          </p:txBody>
        </p:sp>
      </p:grpSp>
      <p:sp>
        <p:nvSpPr>
          <p:cNvPr id="19473" name="Line 35"/>
          <p:cNvSpPr>
            <a:spLocks noChangeShapeType="1"/>
          </p:cNvSpPr>
          <p:nvPr/>
        </p:nvSpPr>
        <p:spPr bwMode="auto">
          <a:xfrm>
            <a:off x="2698750" y="4035425"/>
            <a:ext cx="10810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 flipH="1">
            <a:off x="5722938" y="3314700"/>
            <a:ext cx="1009650" cy="43180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 flipV="1">
            <a:off x="3924300" y="4467225"/>
            <a:ext cx="431800" cy="8334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6" name="Line 38"/>
          <p:cNvSpPr>
            <a:spLocks noChangeShapeType="1"/>
          </p:cNvSpPr>
          <p:nvPr/>
        </p:nvSpPr>
        <p:spPr bwMode="auto">
          <a:xfrm>
            <a:off x="4427538" y="2667000"/>
            <a:ext cx="144462" cy="8636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9477" name="Group 39"/>
          <p:cNvGrpSpPr>
            <a:grpSpLocks/>
          </p:cNvGrpSpPr>
          <p:nvPr/>
        </p:nvGrpSpPr>
        <p:grpSpPr bwMode="auto">
          <a:xfrm>
            <a:off x="6413500" y="5000625"/>
            <a:ext cx="2087563" cy="935038"/>
            <a:chOff x="4015" y="3159"/>
            <a:chExt cx="1088" cy="589"/>
          </a:xfrm>
        </p:grpSpPr>
        <p:sp>
          <p:nvSpPr>
            <p:cNvPr id="19481" name="Oval 4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15" y="3159"/>
              <a:ext cx="1067" cy="589"/>
            </a:xfrm>
            <a:prstGeom prst="ellipse">
              <a:avLst/>
            </a:prstGeom>
            <a:noFill/>
            <a:ln w="12700">
              <a:solidFill>
                <a:srgbClr val="808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808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pPr algn="ctr"/>
              <a:endParaRPr lang="es-MX"/>
            </a:p>
          </p:txBody>
        </p:sp>
        <p:sp>
          <p:nvSpPr>
            <p:cNvPr id="50217" name="Rectangle 4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35" y="3249"/>
              <a:ext cx="106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algn="ctr" eaLnBrk="0" hangingPunct="0"/>
              <a:endParaRPr lang="es-ES_tradnl" sz="600" b="1">
                <a:solidFill>
                  <a:srgbClr val="8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ctr" eaLnBrk="0" hangingPunct="0"/>
              <a:r>
                <a:rPr lang="es-ES_tradnl" sz="1600" b="1">
                  <a:solidFill>
                    <a:srgbClr val="808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Asociacionismo</a:t>
              </a:r>
            </a:p>
          </p:txBody>
        </p:sp>
      </p:grpSp>
      <p:sp>
        <p:nvSpPr>
          <p:cNvPr id="19478" name="Line 42"/>
          <p:cNvSpPr>
            <a:spLocks noChangeShapeType="1"/>
          </p:cNvSpPr>
          <p:nvPr/>
        </p:nvSpPr>
        <p:spPr bwMode="auto">
          <a:xfrm flipH="1" flipV="1">
            <a:off x="5508625" y="4394200"/>
            <a:ext cx="935038" cy="576263"/>
          </a:xfrm>
          <a:prstGeom prst="line">
            <a:avLst/>
          </a:prstGeom>
          <a:noFill/>
          <a:ln w="28575">
            <a:solidFill>
              <a:srgbClr val="8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9" name="Text Box 43"/>
          <p:cNvSpPr txBox="1">
            <a:spLocks noChangeArrowheads="1"/>
          </p:cNvSpPr>
          <p:nvPr/>
        </p:nvSpPr>
        <p:spPr bwMode="auto">
          <a:xfrm>
            <a:off x="107504" y="620688"/>
            <a:ext cx="576064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_tradnl" sz="2400" dirty="0">
                <a:latin typeface="Trebuchet MS"/>
                <a:cs typeface="Trebuchet MS"/>
              </a:rPr>
              <a:t>Gobiernos municipales de México: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ES_tradnl" sz="3200" dirty="0">
                <a:latin typeface="Trebuchet MS"/>
                <a:cs typeface="Trebuchet MS"/>
              </a:rPr>
              <a:t>Principales fuentes de recursos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5105400" y="247015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Aportaciones federales</a:t>
            </a:r>
          </a:p>
        </p:txBody>
      </p:sp>
    </p:spTree>
    <p:extLst>
      <p:ext uri="{BB962C8B-B14F-4D97-AF65-F5344CB8AC3E}">
        <p14:creationId xmlns:p14="http://schemas.microsoft.com/office/powerpoint/2010/main" val="46877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Art. 115. fracción IV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Los municipios administrarán libremente su hacienda (…)</a:t>
            </a:r>
          </a:p>
          <a:p>
            <a:pPr algn="just"/>
            <a:r>
              <a:rPr lang="es-ES" dirty="0" smtClean="0"/>
              <a:t>Percibirán las contribuciones incluyendo </a:t>
            </a:r>
            <a:r>
              <a:rPr lang="es-ES" dirty="0" smtClean="0">
                <a:solidFill>
                  <a:srgbClr val="FF0000"/>
                </a:solidFill>
              </a:rPr>
              <a:t>tasas</a:t>
            </a:r>
            <a:r>
              <a:rPr lang="es-ES" dirty="0" smtClean="0"/>
              <a:t> adicionales, que establezcan los Estados sobre </a:t>
            </a:r>
            <a:r>
              <a:rPr lang="es-ES" dirty="0" smtClean="0">
                <a:solidFill>
                  <a:srgbClr val="FF0000"/>
                </a:solidFill>
              </a:rPr>
              <a:t>la propiedad inmobiliaria </a:t>
            </a:r>
            <a:r>
              <a:rPr lang="es-ES" dirty="0" smtClean="0"/>
              <a:t>(…)</a:t>
            </a:r>
          </a:p>
          <a:p>
            <a:pPr algn="just"/>
            <a:r>
              <a:rPr lang="es-ES" dirty="0" smtClean="0"/>
              <a:t>Los municipios podrán celebrar convenios con el Estado para que éste se haga cargo de algunas funciones relacionadas con la administración de esas contribuciones (…)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71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Art. 115. fracción IV.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</a:t>
            </a:r>
            <a:r>
              <a:rPr lang="es-ES" dirty="0" smtClean="0">
                <a:solidFill>
                  <a:srgbClr val="FF0000"/>
                </a:solidFill>
              </a:rPr>
              <a:t>participaciones federales</a:t>
            </a:r>
            <a:r>
              <a:rPr lang="es-ES" dirty="0" smtClean="0"/>
              <a:t>, que serán cubiertas por la Federación a los Municipios con arreglo a las bases, montos y plazos (…)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Los ingresos derivados de la prestación de servicios a su cargo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Las Leyes federales no limitarán la facultad de los Estados</a:t>
            </a:r>
            <a:r>
              <a:rPr lang="es-ES" dirty="0" smtClean="0"/>
              <a:t> para establecer las contribuciones (…)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02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Art. 115. fracción IV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Ni concederán exenciones con relación a las mismas. Las leyes estatales no establecerán exenciones o subsidios a favor de persona o institución alguna respecto de dichas contribuciones. </a:t>
            </a:r>
            <a:r>
              <a:rPr lang="es-ES" dirty="0" smtClean="0">
                <a:solidFill>
                  <a:srgbClr val="FF0000"/>
                </a:solidFill>
              </a:rPr>
              <a:t>Sólo estarán exentos los bienes de dominio público de la Federación,</a:t>
            </a:r>
            <a:r>
              <a:rPr lang="es-ES" dirty="0" smtClean="0"/>
              <a:t> de los Estados o los Municipios, salvo que tales bienes sean utilizados por entidades paraestatales o por particulares, bajo cualquier titulo, para fines administrativos o propósitos distintos a los de su objeto público.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268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1752</TotalTime>
  <Words>1190</Words>
  <Application>Microsoft Macintosh PowerPoint</Application>
  <PresentationFormat>Presentación en pantalla (4:3)</PresentationFormat>
  <Paragraphs>257</Paragraphs>
  <Slides>36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Faceta</vt:lpstr>
      <vt:lpstr>RECURSOS FEDERALES PARA MUNICIPIOS</vt:lpstr>
      <vt:lpstr>Temario</vt:lpstr>
      <vt:lpstr>Presentación de PowerPoint</vt:lpstr>
      <vt:lpstr>Descentralización del gasto público</vt:lpstr>
      <vt:lpstr>Presentación de PowerPoint</vt:lpstr>
      <vt:lpstr>Presentación de PowerPoint</vt:lpstr>
      <vt:lpstr>Art. 115. fracción IV</vt:lpstr>
      <vt:lpstr>Art. 115. fracción IV.</vt:lpstr>
      <vt:lpstr>Art. 115. fracción IV</vt:lpstr>
      <vt:lpstr>Presentación de PowerPoint</vt:lpstr>
      <vt:lpstr>Presentación de PowerPoint</vt:lpstr>
      <vt:lpstr>Presentación de PowerPoint</vt:lpstr>
      <vt:lpstr>Ingresos Municipales</vt:lpstr>
      <vt:lpstr>Presentación de PowerPoint</vt:lpstr>
      <vt:lpstr>Presentación de PowerPoint</vt:lpstr>
      <vt:lpstr>Ley de Coordinación Fiscal</vt:lpstr>
      <vt:lpstr>FAIS (Ramo 33)</vt:lpstr>
      <vt:lpstr>Fondo de Infraestructura Social Municipal (Art. 33 LCF)</vt:lpstr>
      <vt:lpstr>Fondo de Infraestructura Social Municipal </vt:lpstr>
      <vt:lpstr>Cálculo</vt:lpstr>
      <vt:lpstr>FORTAMUNDF (RAMO 33)</vt:lpstr>
      <vt:lpstr>Fondo de Aportaciones al Fomento Municipal</vt:lpstr>
      <vt:lpstr>Otros fondos a entidades</vt:lpstr>
      <vt:lpstr>Participaciones (Ramo 28)</vt:lpstr>
      <vt:lpstr>Presentación de PowerPoint</vt:lpstr>
      <vt:lpstr>Presentación de PowerPoint</vt:lpstr>
      <vt:lpstr>Fondo de Fomento Municipal</vt:lpstr>
      <vt:lpstr>Fondo de Fomento Municipal</vt:lpstr>
      <vt:lpstr>DIFERENCIAS</vt:lpstr>
      <vt:lpstr>Adicionales al calculo de FGP</vt:lpstr>
      <vt:lpstr>Presentación de PowerPoint</vt:lpstr>
      <vt:lpstr>Deuda Pública</vt:lpstr>
      <vt:lpstr>Financiamiento</vt:lpstr>
      <vt:lpstr>Presentación de PowerPoint</vt:lpstr>
      <vt:lpstr>Ingresos propios</vt:lpstr>
      <vt:lpstr>¡Muchas gracias! ¿Preguntas?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Revilla</dc:creator>
  <cp:lastModifiedBy>raul angel otero diaz</cp:lastModifiedBy>
  <cp:revision>24</cp:revision>
  <dcterms:created xsi:type="dcterms:W3CDTF">2017-11-03T19:30:21Z</dcterms:created>
  <dcterms:modified xsi:type="dcterms:W3CDTF">2017-11-28T01:50:08Z</dcterms:modified>
</cp:coreProperties>
</file>